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8"/>
  </p:notesMasterIdLst>
  <p:sldIdLst>
    <p:sldId id="275" r:id="rId2"/>
    <p:sldId id="291" r:id="rId3"/>
    <p:sldId id="276" r:id="rId4"/>
    <p:sldId id="292" r:id="rId5"/>
    <p:sldId id="302" r:id="rId6"/>
    <p:sldId id="293" r:id="rId7"/>
    <p:sldId id="294" r:id="rId8"/>
    <p:sldId id="304" r:id="rId9"/>
    <p:sldId id="295" r:id="rId10"/>
    <p:sldId id="297" r:id="rId11"/>
    <p:sldId id="296" r:id="rId12"/>
    <p:sldId id="306" r:id="rId13"/>
    <p:sldId id="303" r:id="rId14"/>
    <p:sldId id="300" r:id="rId15"/>
    <p:sldId id="301" r:id="rId16"/>
    <p:sldId id="290" r:id="rId17"/>
  </p:sldIdLst>
  <p:sldSz cx="9144000" cy="5143500" type="screen16x9"/>
  <p:notesSz cx="6858000" cy="9144000"/>
  <p:custShowLst>
    <p:custShow name="Custom Show 1" id="0">
      <p:sldLst>
        <p:sld r:id="rId2"/>
        <p:sld r:id="rId4"/>
        <p:sld r:id="rId17"/>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21253B-6908-4FE2-8D11-EF729B56B56B}" v="41" dt="2025-04-28T21:24:07.532"/>
    <p1510:client id="{E2993FD8-9E4A-436F-B47E-2F4ED206C320}" v="215" dt="2025-04-28T21:29:44.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V S" userId="642fd9146d43750e" providerId="LiveId" clId="{E2993FD8-9E4A-436F-B47E-2F4ED206C320}"/>
    <pc:docChg chg="undo redo custSel delSld modSld sldOrd modShowInfo">
      <pc:chgData name="Abhishek V S" userId="642fd9146d43750e" providerId="LiveId" clId="{E2993FD8-9E4A-436F-B47E-2F4ED206C320}" dt="2025-04-28T21:29:44.378" v="241" actId="2744"/>
      <pc:docMkLst>
        <pc:docMk/>
      </pc:docMkLst>
      <pc:sldChg chg="modNotesTx">
        <pc:chgData name="Abhishek V S" userId="642fd9146d43750e" providerId="LiveId" clId="{E2993FD8-9E4A-436F-B47E-2F4ED206C320}" dt="2025-04-28T21:06:53.417" v="227"/>
        <pc:sldMkLst>
          <pc:docMk/>
          <pc:sldMk cId="0" sldId="275"/>
        </pc:sldMkLst>
      </pc:sldChg>
      <pc:sldChg chg="modNotesTx">
        <pc:chgData name="Abhishek V S" userId="642fd9146d43750e" providerId="LiveId" clId="{E2993FD8-9E4A-436F-B47E-2F4ED206C320}" dt="2025-04-28T21:08:40.046" v="229"/>
        <pc:sldMkLst>
          <pc:docMk/>
          <pc:sldMk cId="0" sldId="276"/>
        </pc:sldMkLst>
      </pc:sldChg>
      <pc:sldChg chg="modNotesTx">
        <pc:chgData name="Abhishek V S" userId="642fd9146d43750e" providerId="LiveId" clId="{E2993FD8-9E4A-436F-B47E-2F4ED206C320}" dt="2025-04-28T21:07:20.406" v="228"/>
        <pc:sldMkLst>
          <pc:docMk/>
          <pc:sldMk cId="1817082525" sldId="291"/>
        </pc:sldMkLst>
      </pc:sldChg>
      <pc:sldChg chg="modNotesTx">
        <pc:chgData name="Abhishek V S" userId="642fd9146d43750e" providerId="LiveId" clId="{E2993FD8-9E4A-436F-B47E-2F4ED206C320}" dt="2025-04-28T21:09:02.555" v="230"/>
        <pc:sldMkLst>
          <pc:docMk/>
          <pc:sldMk cId="1478488194" sldId="292"/>
        </pc:sldMkLst>
      </pc:sldChg>
      <pc:sldChg chg="addSp delSp mod modNotesTx">
        <pc:chgData name="Abhishek V S" userId="642fd9146d43750e" providerId="LiveId" clId="{E2993FD8-9E4A-436F-B47E-2F4ED206C320}" dt="2025-04-28T21:13:03.905" v="234"/>
        <pc:sldMkLst>
          <pc:docMk/>
          <pc:sldMk cId="3195990690" sldId="293"/>
        </pc:sldMkLst>
        <pc:spChg chg="add del">
          <ac:chgData name="Abhishek V S" userId="642fd9146d43750e" providerId="LiveId" clId="{E2993FD8-9E4A-436F-B47E-2F4ED206C320}" dt="2025-04-28T21:13:01.789" v="233" actId="22"/>
          <ac:spMkLst>
            <pc:docMk/>
            <pc:sldMk cId="3195990690" sldId="293"/>
            <ac:spMk id="7" creationId="{CC81FC17-54AE-C2B7-5C52-5977BF50F390}"/>
          </ac:spMkLst>
        </pc:spChg>
      </pc:sldChg>
      <pc:sldChg chg="addSp delSp modSp mod">
        <pc:chgData name="Abhishek V S" userId="642fd9146d43750e" providerId="LiveId" clId="{E2993FD8-9E4A-436F-B47E-2F4ED206C320}" dt="2025-04-28T20:39:37.006" v="120" actId="1076"/>
        <pc:sldMkLst>
          <pc:docMk/>
          <pc:sldMk cId="2589002347" sldId="294"/>
        </pc:sldMkLst>
        <pc:spChg chg="add del">
          <ac:chgData name="Abhishek V S" userId="642fd9146d43750e" providerId="LiveId" clId="{E2993FD8-9E4A-436F-B47E-2F4ED206C320}" dt="2025-04-28T20:38:48.929" v="78" actId="22"/>
          <ac:spMkLst>
            <pc:docMk/>
            <pc:sldMk cId="2589002347" sldId="294"/>
            <ac:spMk id="7" creationId="{132D5E5E-2E14-8191-CC91-9271270275F2}"/>
          </ac:spMkLst>
        </pc:spChg>
        <pc:spChg chg="add mod">
          <ac:chgData name="Abhishek V S" userId="642fd9146d43750e" providerId="LiveId" clId="{E2993FD8-9E4A-436F-B47E-2F4ED206C320}" dt="2025-04-28T20:39:37.006" v="120" actId="1076"/>
          <ac:spMkLst>
            <pc:docMk/>
            <pc:sldMk cId="2589002347" sldId="294"/>
            <ac:spMk id="8" creationId="{2DCDA0A3-46A7-E704-7FE3-6237141A0AD9}"/>
          </ac:spMkLst>
        </pc:spChg>
        <pc:picChg chg="mod">
          <ac:chgData name="Abhishek V S" userId="642fd9146d43750e" providerId="LiveId" clId="{E2993FD8-9E4A-436F-B47E-2F4ED206C320}" dt="2025-04-28T20:38:32.213" v="72" actId="1076"/>
          <ac:picMkLst>
            <pc:docMk/>
            <pc:sldMk cId="2589002347" sldId="294"/>
            <ac:picMk id="4" creationId="{4DC836A8-0325-26F9-776A-CE868B0B814C}"/>
          </ac:picMkLst>
        </pc:picChg>
      </pc:sldChg>
      <pc:sldChg chg="ord">
        <pc:chgData name="Abhishek V S" userId="642fd9146d43750e" providerId="LiveId" clId="{E2993FD8-9E4A-436F-B47E-2F4ED206C320}" dt="2025-04-28T20:31:28.638" v="23"/>
        <pc:sldMkLst>
          <pc:docMk/>
          <pc:sldMk cId="3323209722" sldId="297"/>
        </pc:sldMkLst>
      </pc:sldChg>
      <pc:sldChg chg="del">
        <pc:chgData name="Abhishek V S" userId="642fd9146d43750e" providerId="LiveId" clId="{E2993FD8-9E4A-436F-B47E-2F4ED206C320}" dt="2025-04-28T20:31:21.614" v="20" actId="2696"/>
        <pc:sldMkLst>
          <pc:docMk/>
          <pc:sldMk cId="2690210966" sldId="298"/>
        </pc:sldMkLst>
      </pc:sldChg>
      <pc:sldChg chg="del">
        <pc:chgData name="Abhishek V S" userId="642fd9146d43750e" providerId="LiveId" clId="{E2993FD8-9E4A-436F-B47E-2F4ED206C320}" dt="2025-04-28T20:31:24.452" v="21" actId="2696"/>
        <pc:sldMkLst>
          <pc:docMk/>
          <pc:sldMk cId="1886970624" sldId="299"/>
        </pc:sldMkLst>
      </pc:sldChg>
      <pc:sldChg chg="ord modNotesTx">
        <pc:chgData name="Abhishek V S" userId="642fd9146d43750e" providerId="LiveId" clId="{E2993FD8-9E4A-436F-B47E-2F4ED206C320}" dt="2025-04-28T21:19:20.301" v="237"/>
        <pc:sldMkLst>
          <pc:docMk/>
          <pc:sldMk cId="628916257" sldId="300"/>
        </pc:sldMkLst>
      </pc:sldChg>
      <pc:sldChg chg="addSp delSp modSp mod modNotesTx">
        <pc:chgData name="Abhishek V S" userId="642fd9146d43750e" providerId="LiveId" clId="{E2993FD8-9E4A-436F-B47E-2F4ED206C320}" dt="2025-04-28T21:19:38.097" v="238"/>
        <pc:sldMkLst>
          <pc:docMk/>
          <pc:sldMk cId="3413134282" sldId="301"/>
        </pc:sldMkLst>
        <pc:spChg chg="add del">
          <ac:chgData name="Abhishek V S" userId="642fd9146d43750e" providerId="LiveId" clId="{E2993FD8-9E4A-436F-B47E-2F4ED206C320}" dt="2025-04-28T20:29:35.392" v="3" actId="22"/>
          <ac:spMkLst>
            <pc:docMk/>
            <pc:sldMk cId="3413134282" sldId="301"/>
            <ac:spMk id="6" creationId="{EB0CEE81-38F1-471E-161A-643034107233}"/>
          </ac:spMkLst>
        </pc:spChg>
        <pc:spChg chg="add mod">
          <ac:chgData name="Abhishek V S" userId="642fd9146d43750e" providerId="LiveId" clId="{E2993FD8-9E4A-436F-B47E-2F4ED206C320}" dt="2025-04-28T20:29:56.467" v="19" actId="1076"/>
          <ac:spMkLst>
            <pc:docMk/>
            <pc:sldMk cId="3413134282" sldId="301"/>
            <ac:spMk id="8" creationId="{CCA9E880-F5FE-31E0-21BD-90F96652002D}"/>
          </ac:spMkLst>
        </pc:spChg>
        <pc:spChg chg="mod">
          <ac:chgData name="Abhishek V S" userId="642fd9146d43750e" providerId="LiveId" clId="{E2993FD8-9E4A-436F-B47E-2F4ED206C320}" dt="2025-04-28T20:29:46.146" v="16" actId="20577"/>
          <ac:spMkLst>
            <pc:docMk/>
            <pc:sldMk cId="3413134282" sldId="301"/>
            <ac:spMk id="325" creationId="{C3D63667-DADB-5EED-9AB7-99479B75A27E}"/>
          </ac:spMkLst>
        </pc:spChg>
      </pc:sldChg>
      <pc:sldChg chg="modNotesTx">
        <pc:chgData name="Abhishek V S" userId="642fd9146d43750e" providerId="LiveId" clId="{E2993FD8-9E4A-436F-B47E-2F4ED206C320}" dt="2025-04-28T21:09:30.810" v="231"/>
        <pc:sldMkLst>
          <pc:docMk/>
          <pc:sldMk cId="676181521" sldId="302"/>
        </pc:sldMkLst>
      </pc:sldChg>
      <pc:sldChg chg="addSp delSp modSp mod ord modNotesTx">
        <pc:chgData name="Abhishek V S" userId="642fd9146d43750e" providerId="LiveId" clId="{E2993FD8-9E4A-436F-B47E-2F4ED206C320}" dt="2025-04-28T21:19:04.970" v="236"/>
        <pc:sldMkLst>
          <pc:docMk/>
          <pc:sldMk cId="1321264299" sldId="303"/>
        </pc:sldMkLst>
        <pc:spChg chg="add del">
          <ac:chgData name="Abhishek V S" userId="642fd9146d43750e" providerId="LiveId" clId="{E2993FD8-9E4A-436F-B47E-2F4ED206C320}" dt="2025-04-28T20:32:52.771" v="50" actId="22"/>
          <ac:spMkLst>
            <pc:docMk/>
            <pc:sldMk cId="1321264299" sldId="303"/>
            <ac:spMk id="6" creationId="{90BFAC8F-00FC-20CF-869E-95ABA223B2D8}"/>
          </ac:spMkLst>
        </pc:spChg>
        <pc:spChg chg="add mod">
          <ac:chgData name="Abhishek V S" userId="642fd9146d43750e" providerId="LiveId" clId="{E2993FD8-9E4A-436F-B47E-2F4ED206C320}" dt="2025-04-28T20:32:58.763" v="53" actId="1076"/>
          <ac:spMkLst>
            <pc:docMk/>
            <pc:sldMk cId="1321264299" sldId="303"/>
            <ac:spMk id="8" creationId="{6BBDEDB3-C18F-95FE-1354-ECB05B9CD33D}"/>
          </ac:spMkLst>
        </pc:spChg>
        <pc:spChg chg="mod">
          <ac:chgData name="Abhishek V S" userId="642fd9146d43750e" providerId="LiveId" clId="{E2993FD8-9E4A-436F-B47E-2F4ED206C320}" dt="2025-04-28T20:32:38.160" v="42"/>
          <ac:spMkLst>
            <pc:docMk/>
            <pc:sldMk cId="1321264299" sldId="303"/>
            <ac:spMk id="325" creationId="{CF6F56FE-DD25-5868-D602-265BC7246B1E}"/>
          </ac:spMkLst>
        </pc:spChg>
      </pc:sldChg>
      <pc:sldChg chg="addSp delSp modSp mod ord">
        <pc:chgData name="Abhishek V S" userId="642fd9146d43750e" providerId="LiveId" clId="{E2993FD8-9E4A-436F-B47E-2F4ED206C320}" dt="2025-04-28T20:34:22.930" v="71" actId="1076"/>
        <pc:sldMkLst>
          <pc:docMk/>
          <pc:sldMk cId="2198420639" sldId="304"/>
        </pc:sldMkLst>
        <pc:spChg chg="add del">
          <ac:chgData name="Abhishek V S" userId="642fd9146d43750e" providerId="LiveId" clId="{E2993FD8-9E4A-436F-B47E-2F4ED206C320}" dt="2025-04-28T20:34:13.882" v="67" actId="22"/>
          <ac:spMkLst>
            <pc:docMk/>
            <pc:sldMk cId="2198420639" sldId="304"/>
            <ac:spMk id="6" creationId="{775D0211-DA39-AC6B-6996-8044FC757899}"/>
          </ac:spMkLst>
        </pc:spChg>
        <pc:spChg chg="add mod">
          <ac:chgData name="Abhishek V S" userId="642fd9146d43750e" providerId="LiveId" clId="{E2993FD8-9E4A-436F-B47E-2F4ED206C320}" dt="2025-04-28T20:34:22.930" v="71" actId="1076"/>
          <ac:spMkLst>
            <pc:docMk/>
            <pc:sldMk cId="2198420639" sldId="304"/>
            <ac:spMk id="8" creationId="{04EC8138-B61D-929C-D135-95759273AE53}"/>
          </ac:spMkLst>
        </pc:spChg>
        <pc:spChg chg="mod">
          <ac:chgData name="Abhishek V S" userId="642fd9146d43750e" providerId="LiveId" clId="{E2993FD8-9E4A-436F-B47E-2F4ED206C320}" dt="2025-04-28T20:34:02.579" v="61" actId="14100"/>
          <ac:spMkLst>
            <pc:docMk/>
            <pc:sldMk cId="2198420639" sldId="304"/>
            <ac:spMk id="325" creationId="{B8393BAC-0406-A4ED-B8A5-CE755E8067BA}"/>
          </ac:spMkLst>
        </pc:spChg>
      </pc:sldChg>
      <pc:sldChg chg="addSp delSp modSp del mod">
        <pc:chgData name="Abhishek V S" userId="642fd9146d43750e" providerId="LiveId" clId="{E2993FD8-9E4A-436F-B47E-2F4ED206C320}" dt="2025-04-28T20:57:45.153" v="207" actId="47"/>
        <pc:sldMkLst>
          <pc:docMk/>
          <pc:sldMk cId="2331112250" sldId="305"/>
        </pc:sldMkLst>
        <pc:spChg chg="add mod">
          <ac:chgData name="Abhishek V S" userId="642fd9146d43750e" providerId="LiveId" clId="{E2993FD8-9E4A-436F-B47E-2F4ED206C320}" dt="2025-04-28T20:53:54.950" v="139"/>
          <ac:spMkLst>
            <pc:docMk/>
            <pc:sldMk cId="2331112250" sldId="305"/>
            <ac:spMk id="6" creationId="{20C30B96-277C-8689-E5F6-6B4602A164DB}"/>
          </ac:spMkLst>
        </pc:spChg>
        <pc:spChg chg="del mod">
          <ac:chgData name="Abhishek V S" userId="642fd9146d43750e" providerId="LiveId" clId="{E2993FD8-9E4A-436F-B47E-2F4ED206C320}" dt="2025-04-28T20:52:46.120" v="134"/>
          <ac:spMkLst>
            <pc:docMk/>
            <pc:sldMk cId="2331112250" sldId="305"/>
            <ac:spMk id="325" creationId="{03AA8460-658A-1ECA-A390-9DEE99CC0D61}"/>
          </ac:spMkLst>
        </pc:spChg>
      </pc:sldChg>
      <pc:sldChg chg="addSp modSp mod ord modNotesTx">
        <pc:chgData name="Abhishek V S" userId="642fd9146d43750e" providerId="LiveId" clId="{E2993FD8-9E4A-436F-B47E-2F4ED206C320}" dt="2025-04-28T21:18:44.355" v="235"/>
        <pc:sldMkLst>
          <pc:docMk/>
          <pc:sldMk cId="1188296852" sldId="306"/>
        </pc:sldMkLst>
        <pc:spChg chg="add mod">
          <ac:chgData name="Abhishek V S" userId="642fd9146d43750e" providerId="LiveId" clId="{E2993FD8-9E4A-436F-B47E-2F4ED206C320}" dt="2025-04-28T20:57:34.594" v="206" actId="255"/>
          <ac:spMkLst>
            <pc:docMk/>
            <pc:sldMk cId="1188296852" sldId="306"/>
            <ac:spMk id="6" creationId="{A356128D-59DC-CC3C-213C-773A36A9FAD8}"/>
          </ac:spMkLst>
        </pc:spChg>
        <pc:spChg chg="mod">
          <ac:chgData name="Abhishek V S" userId="642fd9146d43750e" providerId="LiveId" clId="{E2993FD8-9E4A-436F-B47E-2F4ED206C320}" dt="2025-04-28T20:54:36.860" v="193" actId="14100"/>
          <ac:spMkLst>
            <pc:docMk/>
            <pc:sldMk cId="1188296852" sldId="306"/>
            <ac:spMk id="325" creationId="{8935D343-1DCB-7B4B-B907-712A8DF1E575}"/>
          </ac:spMkLst>
        </pc:spChg>
      </pc:sldChg>
      <pc:sldChg chg="delSp modSp del mod">
        <pc:chgData name="Abhishek V S" userId="642fd9146d43750e" providerId="LiveId" clId="{E2993FD8-9E4A-436F-B47E-2F4ED206C320}" dt="2025-04-28T21:00:30.208" v="226" actId="47"/>
        <pc:sldMkLst>
          <pc:docMk/>
          <pc:sldMk cId="1103473201" sldId="307"/>
        </pc:sldMkLst>
        <pc:spChg chg="del mod">
          <ac:chgData name="Abhishek V S" userId="642fd9146d43750e" providerId="LiveId" clId="{E2993FD8-9E4A-436F-B47E-2F4ED206C320}" dt="2025-04-28T21:00:24.309" v="225"/>
          <ac:spMkLst>
            <pc:docMk/>
            <pc:sldMk cId="1103473201" sldId="307"/>
            <ac:spMk id="325" creationId="{DCE815B3-E391-224C-0721-B8DDE228D665}"/>
          </ac:spMkLst>
        </pc:spChg>
      </pc:sldChg>
    </pc:docChg>
  </pc:docChgLst>
  <pc:docChgLst>
    <pc:chgData name="Nikitha Vinod" userId="489787926faf961a" providerId="LiveId" clId="{B921253B-6908-4FE2-8D11-EF729B56B56B}"/>
    <pc:docChg chg="modSld">
      <pc:chgData name="Nikitha Vinod" userId="489787926faf961a" providerId="LiveId" clId="{B921253B-6908-4FE2-8D11-EF729B56B56B}" dt="2025-04-28T21:24:07.532" v="40" actId="5793"/>
      <pc:docMkLst>
        <pc:docMk/>
      </pc:docMkLst>
      <pc:sldChg chg="modNotesTx">
        <pc:chgData name="Nikitha Vinod" userId="489787926faf961a" providerId="LiveId" clId="{B921253B-6908-4FE2-8D11-EF729B56B56B}" dt="2025-04-28T21:24:07.532" v="40" actId="5793"/>
        <pc:sldMkLst>
          <pc:docMk/>
          <pc:sldMk cId="0" sldId="276"/>
        </pc:sldMkLst>
      </pc:sldChg>
      <pc:sldChg chg="modSp mod">
        <pc:chgData name="Nikitha Vinod" userId="489787926faf961a" providerId="LiveId" clId="{B921253B-6908-4FE2-8D11-EF729B56B56B}" dt="2025-04-28T21:20:49.206" v="36" actId="20577"/>
        <pc:sldMkLst>
          <pc:docMk/>
          <pc:sldMk cId="1817082525" sldId="291"/>
        </pc:sldMkLst>
        <pc:spChg chg="mod">
          <ac:chgData name="Nikitha Vinod" userId="489787926faf961a" providerId="LiveId" clId="{B921253B-6908-4FE2-8D11-EF729B56B56B}" dt="2025-04-28T21:20:49.206" v="36" actId="20577"/>
          <ac:spMkLst>
            <pc:docMk/>
            <pc:sldMk cId="1817082525" sldId="291"/>
            <ac:spMk id="8" creationId="{DF5FBC23-D653-F0BB-9F5D-5C146A4A238F}"/>
          </ac:spMkLst>
        </pc:spChg>
      </pc:sldChg>
      <pc:sldChg chg="modNotesTx">
        <pc:chgData name="Nikitha Vinod" userId="489787926faf961a" providerId="LiveId" clId="{B921253B-6908-4FE2-8D11-EF729B56B56B}" dt="2025-04-28T20:43:53.737" v="14" actId="20577"/>
        <pc:sldMkLst>
          <pc:docMk/>
          <pc:sldMk cId="2589002347" sldId="294"/>
        </pc:sldMkLst>
      </pc:sldChg>
      <pc:sldChg chg="modNotesTx">
        <pc:chgData name="Nikitha Vinod" userId="489787926faf961a" providerId="LiveId" clId="{B921253B-6908-4FE2-8D11-EF729B56B56B}" dt="2025-04-28T20:51:56.103" v="16"/>
        <pc:sldMkLst>
          <pc:docMk/>
          <pc:sldMk cId="1413911593" sldId="295"/>
        </pc:sldMkLst>
      </pc:sldChg>
      <pc:sldChg chg="modNotesTx">
        <pc:chgData name="Nikitha Vinod" userId="489787926faf961a" providerId="LiveId" clId="{B921253B-6908-4FE2-8D11-EF729B56B56B}" dt="2025-04-28T20:51:29.524" v="15"/>
        <pc:sldMkLst>
          <pc:docMk/>
          <pc:sldMk cId="2198420639"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290181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a:t>"Good [morning/afternoon], everyone. Today we are excited to present our project for CMSC 608 - Advanced Database Systems.</a:t>
            </a:r>
            <a:br>
              <a:rPr lang="en-IN"/>
            </a:br>
            <a:r>
              <a:rPr lang="en-IN"/>
              <a:t>Our project is </a:t>
            </a:r>
            <a:r>
              <a:rPr lang="en-IN" b="1"/>
              <a:t>VCU Student Housing and Roommate Matching</a:t>
            </a:r>
            <a:r>
              <a:rPr lang="en-IN"/>
              <a:t>, developed by Abhishek </a:t>
            </a:r>
            <a:r>
              <a:rPr lang="en-IN" err="1"/>
              <a:t>Vajragattepalya</a:t>
            </a:r>
            <a:r>
              <a:rPr lang="en-IN"/>
              <a:t> </a:t>
            </a:r>
            <a:r>
              <a:rPr lang="en-IN" err="1"/>
              <a:t>Seetharamaiah</a:t>
            </a:r>
            <a:r>
              <a:rPr lang="en-IN"/>
              <a:t>, Neha Reddy </a:t>
            </a:r>
            <a:r>
              <a:rPr lang="en-IN" err="1"/>
              <a:t>Annapureddy</a:t>
            </a:r>
            <a:r>
              <a:rPr lang="en-IN"/>
              <a:t>, Nikitha Vinod, and Nikhitha Vemula.</a:t>
            </a:r>
            <a:br>
              <a:rPr lang="en-IN"/>
            </a:br>
            <a:r>
              <a:rPr lang="en-IN"/>
              <a:t>Let’s dive into the details."</a:t>
            </a:r>
          </a:p>
        </p:txBody>
      </p:sp>
    </p:spTree>
    <p:extLst>
      <p:ext uri="{BB962C8B-B14F-4D97-AF65-F5344CB8AC3E}">
        <p14:creationId xmlns:p14="http://schemas.microsoft.com/office/powerpoint/2010/main" val="2372756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BC864-5A71-12B2-26B4-7301C6C67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98740-B545-A863-7E82-253786803DA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1D71396-5DE7-46F6-474F-4F65B6AF2BF8}"/>
              </a:ext>
            </a:extLst>
          </p:cNvPr>
          <p:cNvSpPr>
            <a:spLocks noGrp="1"/>
          </p:cNvSpPr>
          <p:nvPr>
            <p:ph type="body" idx="1"/>
          </p:nvPr>
        </p:nvSpPr>
        <p:spPr/>
        <p:txBody>
          <a:bodyPr/>
          <a:lstStyle/>
          <a:p>
            <a:pPr marL="0" lvl="0" indent="0" algn="l" rtl="0">
              <a:lnSpc>
                <a:spcPct val="115000"/>
              </a:lnSpc>
              <a:spcBef>
                <a:spcPts val="1200"/>
              </a:spcBef>
              <a:spcAft>
                <a:spcPts val="1200"/>
              </a:spcAft>
              <a:buNone/>
            </a:pPr>
            <a:endParaRPr lang="en-US">
              <a:solidFill>
                <a:schemeClr val="dk1"/>
              </a:solidFill>
            </a:endParaRPr>
          </a:p>
        </p:txBody>
      </p:sp>
    </p:spTree>
    <p:extLst>
      <p:ext uri="{BB962C8B-B14F-4D97-AF65-F5344CB8AC3E}">
        <p14:creationId xmlns:p14="http://schemas.microsoft.com/office/powerpoint/2010/main" val="487975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B0FD5-A496-130D-91FC-BFF88180E9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0C717-5941-60E1-EC21-8D41CB80DB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F22FBE-D6DE-5ED1-5065-C805AFDBB99F}"/>
              </a:ext>
            </a:extLst>
          </p:cNvPr>
          <p:cNvSpPr>
            <a:spLocks noGrp="1"/>
          </p:cNvSpPr>
          <p:nvPr>
            <p:ph type="body" idx="1"/>
          </p:nvPr>
        </p:nvSpPr>
        <p:spPr/>
        <p:txBody>
          <a:bodyPr/>
          <a:lstStyle/>
          <a:p>
            <a:pPr marL="0" lvl="0" indent="0" algn="l" rtl="0">
              <a:lnSpc>
                <a:spcPct val="115000"/>
              </a:lnSpc>
              <a:spcBef>
                <a:spcPts val="1200"/>
              </a:spcBef>
              <a:spcAft>
                <a:spcPts val="1200"/>
              </a:spcAft>
              <a:buNone/>
            </a:pPr>
            <a:endParaRPr lang="en-US">
              <a:solidFill>
                <a:schemeClr val="dk1"/>
              </a:solidFill>
            </a:endParaRPr>
          </a:p>
        </p:txBody>
      </p:sp>
    </p:spTree>
    <p:extLst>
      <p:ext uri="{BB962C8B-B14F-4D97-AF65-F5344CB8AC3E}">
        <p14:creationId xmlns:p14="http://schemas.microsoft.com/office/powerpoint/2010/main" val="225530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C7B72-EA3E-24B1-0217-89BC8B5A5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41F19-79C8-C3E7-BA33-8DD072FE5A4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B617CBC-8AFD-D00E-8BDD-868903FFAFD0}"/>
              </a:ext>
            </a:extLst>
          </p:cNvPr>
          <p:cNvSpPr>
            <a:spLocks noGrp="1"/>
          </p:cNvSpPr>
          <p:nvPr>
            <p:ph type="body" idx="1"/>
          </p:nvPr>
        </p:nvSpPr>
        <p:spPr/>
        <p:txBody>
          <a:bodyPr/>
          <a:lstStyle/>
          <a:p>
            <a:pPr marL="0" lvl="0" indent="0" algn="l" rtl="0">
              <a:lnSpc>
                <a:spcPct val="115000"/>
              </a:lnSpc>
              <a:spcBef>
                <a:spcPts val="1200"/>
              </a:spcBef>
              <a:spcAft>
                <a:spcPts val="1200"/>
              </a:spcAft>
              <a:buNone/>
            </a:pPr>
            <a:r>
              <a:rPr lang="en-US"/>
              <a:t>"Beyond convenience, our project offers real environmental and social benefits.</a:t>
            </a:r>
            <a:br>
              <a:rPr lang="en-US"/>
            </a:br>
            <a:r>
              <a:rPr lang="en-US"/>
              <a:t>By digitizing the housing search and roommate matching process, we significantly reduce the need for paper forms and manual administrative work.</a:t>
            </a:r>
            <a:br>
              <a:rPr lang="en-US"/>
            </a:br>
            <a:r>
              <a:rPr lang="en-US"/>
              <a:t>Virtual tours help lower carbon emissions associated with in-person visits.</a:t>
            </a:r>
            <a:br>
              <a:rPr lang="en-US"/>
            </a:br>
            <a:r>
              <a:rPr lang="en-US"/>
              <a:t>Better roommate matches also enhance student well-being, leading to higher campus engagement and retention.</a:t>
            </a:r>
            <a:br>
              <a:rPr lang="en-US"/>
            </a:br>
            <a:r>
              <a:rPr lang="en-US"/>
              <a:t>This platform contributes directly to VCU’s broader sustainability goals."</a:t>
            </a:r>
            <a:endParaRPr lang="en-US">
              <a:solidFill>
                <a:schemeClr val="dk1"/>
              </a:solidFill>
            </a:endParaRPr>
          </a:p>
        </p:txBody>
      </p:sp>
    </p:spTree>
    <p:extLst>
      <p:ext uri="{BB962C8B-B14F-4D97-AF65-F5344CB8AC3E}">
        <p14:creationId xmlns:p14="http://schemas.microsoft.com/office/powerpoint/2010/main" val="64213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602C1-94A7-FD48-4A85-3EC227F254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E7005-2901-6BF9-5F43-4660C0BB62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C3F768-1BBB-15E4-A529-0ADAF4D0E552}"/>
              </a:ext>
            </a:extLst>
          </p:cNvPr>
          <p:cNvSpPr>
            <a:spLocks noGrp="1"/>
          </p:cNvSpPr>
          <p:nvPr>
            <p:ph type="body" idx="1"/>
          </p:nvPr>
        </p:nvSpPr>
        <p:spPr/>
        <p:txBody>
          <a:bodyPr/>
          <a:lstStyle/>
          <a:p>
            <a:pPr marL="0" lvl="0" indent="0" algn="l" rtl="0">
              <a:lnSpc>
                <a:spcPct val="115000"/>
              </a:lnSpc>
              <a:spcBef>
                <a:spcPts val="1200"/>
              </a:spcBef>
              <a:spcAft>
                <a:spcPts val="1200"/>
              </a:spcAft>
              <a:buNone/>
            </a:pPr>
            <a:r>
              <a:rPr lang="en-US"/>
              <a:t>"Some of the key features that set our platform apart include secure student registration, real-time housing availability, preference-based roommate matching, and conflict management tools.</a:t>
            </a:r>
            <a:br>
              <a:rPr lang="en-US"/>
            </a:br>
            <a:r>
              <a:rPr lang="en-US"/>
              <a:t>We also incorporated dynamic UI elements like flash messages for user feedback and customizable backgrounds for better engagement.</a:t>
            </a:r>
            <a:br>
              <a:rPr lang="en-US"/>
            </a:br>
            <a:r>
              <a:rPr lang="en-US"/>
              <a:t>All these features come together to create a modern, efficient experience for students."</a:t>
            </a:r>
            <a:endParaRPr lang="en-US">
              <a:solidFill>
                <a:schemeClr val="dk1"/>
              </a:solidFill>
            </a:endParaRPr>
          </a:p>
        </p:txBody>
      </p:sp>
    </p:spTree>
    <p:extLst>
      <p:ext uri="{BB962C8B-B14F-4D97-AF65-F5344CB8AC3E}">
        <p14:creationId xmlns:p14="http://schemas.microsoft.com/office/powerpoint/2010/main" val="4002259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C49BD-E427-AAA7-31E1-9C9D71CC1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78163B-074D-37BB-9B10-EFA30DB035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07D391D-13F0-72FB-4236-19A1D03E764F}"/>
              </a:ext>
            </a:extLst>
          </p:cNvPr>
          <p:cNvSpPr>
            <a:spLocks noGrp="1"/>
          </p:cNvSpPr>
          <p:nvPr>
            <p:ph type="body" idx="1"/>
          </p:nvPr>
        </p:nvSpPr>
        <p:spPr/>
        <p:txBody>
          <a:bodyPr/>
          <a:lstStyle/>
          <a:p>
            <a:pPr marL="0" lvl="0" indent="0" algn="l" rtl="0">
              <a:lnSpc>
                <a:spcPct val="115000"/>
              </a:lnSpc>
              <a:spcBef>
                <a:spcPts val="1200"/>
              </a:spcBef>
              <a:spcAft>
                <a:spcPts val="1200"/>
              </a:spcAft>
              <a:buNone/>
            </a:pPr>
            <a:r>
              <a:rPr lang="en-US"/>
              <a:t>"Our vision for the future is ambitious.</a:t>
            </a:r>
            <a:br>
              <a:rPr lang="en-US"/>
            </a:br>
            <a:r>
              <a:rPr lang="en-US"/>
              <a:t>We plan to incorporate federated machine learning models to protect user data privacy even during match processing.</a:t>
            </a:r>
            <a:br>
              <a:rPr lang="en-US"/>
            </a:br>
            <a:r>
              <a:rPr lang="en-US"/>
              <a:t>We also envision integrating IoT devices — for example, using smart sensors to understand students' living preferences even better.</a:t>
            </a:r>
            <a:br>
              <a:rPr lang="en-US"/>
            </a:br>
            <a:r>
              <a:rPr lang="en-US"/>
              <a:t>Cloud deployment using AWS and automated CI/CD pipelines will help us scale and maintain the platform seamlessly.</a:t>
            </a:r>
            <a:br>
              <a:rPr lang="en-US"/>
            </a:br>
            <a:r>
              <a:rPr lang="en-US"/>
              <a:t>And finally, enhancing the matching algorithm using ensemble methods will make roommate predictions even more accurate."</a:t>
            </a:r>
            <a:endParaRPr lang="en-US">
              <a:solidFill>
                <a:schemeClr val="dk1"/>
              </a:solidFill>
            </a:endParaRPr>
          </a:p>
        </p:txBody>
      </p:sp>
    </p:spTree>
    <p:extLst>
      <p:ext uri="{BB962C8B-B14F-4D97-AF65-F5344CB8AC3E}">
        <p14:creationId xmlns:p14="http://schemas.microsoft.com/office/powerpoint/2010/main" val="1323767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4FB78-AA3D-237F-B12F-DD591D1C06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159666-323F-8122-E71B-96E87BD9215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CD8F4E-DEB4-E34F-4488-BD776990229D}"/>
              </a:ext>
            </a:extLst>
          </p:cNvPr>
          <p:cNvSpPr>
            <a:spLocks noGrp="1"/>
          </p:cNvSpPr>
          <p:nvPr>
            <p:ph type="body" idx="1"/>
          </p:nvPr>
        </p:nvSpPr>
        <p:spPr/>
        <p:txBody>
          <a:bodyPr/>
          <a:lstStyle/>
          <a:p>
            <a:pPr marL="0" lvl="0" indent="0" algn="l" rtl="0">
              <a:lnSpc>
                <a:spcPct val="115000"/>
              </a:lnSpc>
              <a:spcBef>
                <a:spcPts val="1200"/>
              </a:spcBef>
              <a:spcAft>
                <a:spcPts val="1200"/>
              </a:spcAft>
              <a:buNone/>
            </a:pPr>
            <a:r>
              <a:rPr lang="en-US"/>
              <a:t>"In conclusion, through this project we have designed and implemented a scalable, efficient, and user-centric housing and roommate matching platform for students.</a:t>
            </a:r>
            <a:br>
              <a:rPr lang="en-US"/>
            </a:br>
            <a:r>
              <a:rPr lang="en-US"/>
              <a:t>We successfully combined backend development, frontend design, database architecture, and dynamic matching algorithms to create a solution that truly improves the student housing experience.</a:t>
            </a:r>
            <a:br>
              <a:rPr lang="en-US"/>
            </a:br>
            <a:r>
              <a:rPr lang="en-US"/>
              <a:t>This project is not just a technical achievement — it’s a step towards better, smarter, and more sustainable campus life."</a:t>
            </a:r>
            <a:endParaRPr lang="en-US">
              <a:solidFill>
                <a:schemeClr val="dk1"/>
              </a:solidFill>
            </a:endParaRPr>
          </a:p>
        </p:txBody>
      </p:sp>
    </p:spTree>
    <p:extLst>
      <p:ext uri="{BB962C8B-B14F-4D97-AF65-F5344CB8AC3E}">
        <p14:creationId xmlns:p14="http://schemas.microsoft.com/office/powerpoint/2010/main" val="202229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"Thank you for your attention! I hope this presentation has provided insights into the challenges and potential solutions in the field of Explainable AI. If you have any questions or would like further discussion on any topic, feel free to ask."</a:t>
            </a:r>
            <a:endParaRPr lang="en-IN"/>
          </a:p>
        </p:txBody>
      </p:sp>
    </p:spTree>
    <p:extLst>
      <p:ext uri="{BB962C8B-B14F-4D97-AF65-F5344CB8AC3E}">
        <p14:creationId xmlns:p14="http://schemas.microsoft.com/office/powerpoint/2010/main" val="307823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8E3A5-A0F3-EF0D-EEFF-6F909BD61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6D676-E887-BAC6-1770-F05BB48B65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5F6991-3D1D-C072-02F1-E1D41D7DB7CD}"/>
              </a:ext>
            </a:extLst>
          </p:cNvPr>
          <p:cNvSpPr>
            <a:spLocks noGrp="1"/>
          </p:cNvSpPr>
          <p:nvPr>
            <p:ph type="body" idx="1"/>
          </p:nvPr>
        </p:nvSpPr>
        <p:spPr/>
        <p:txBody>
          <a:bodyPr/>
          <a:lstStyle/>
          <a:p>
            <a:pPr marL="0" lvl="0" indent="0" algn="l" rtl="0">
              <a:lnSpc>
                <a:spcPct val="115000"/>
              </a:lnSpc>
              <a:spcBef>
                <a:spcPts val="1200"/>
              </a:spcBef>
              <a:spcAft>
                <a:spcPts val="1200"/>
              </a:spcAft>
              <a:buNone/>
            </a:pPr>
            <a:r>
              <a:rPr lang="en-US"/>
              <a:t>"Here's what we’ll be covering today:</a:t>
            </a:r>
            <a:br>
              <a:rPr lang="en-US"/>
            </a:br>
            <a:r>
              <a:rPr lang="en-US"/>
              <a:t>We'll start by introducing the problem we’re addressing, followed by the literature and background that guided our approach.</a:t>
            </a:r>
            <a:br>
              <a:rPr lang="en-US"/>
            </a:br>
            <a:r>
              <a:rPr lang="en-US"/>
              <a:t>Then, we’ll walk you through the system design, implementation details, and a live demonstration.</a:t>
            </a:r>
            <a:br>
              <a:rPr lang="en-US"/>
            </a:br>
            <a:r>
              <a:rPr lang="en-US"/>
              <a:t>Finally, we’ll discuss future work, conclude the project, and open the floor for any questions."</a:t>
            </a:r>
            <a:endParaRPr lang="en-US">
              <a:solidFill>
                <a:schemeClr val="dk1"/>
              </a:solidFill>
            </a:endParaRPr>
          </a:p>
        </p:txBody>
      </p:sp>
    </p:spTree>
    <p:extLst>
      <p:ext uri="{BB962C8B-B14F-4D97-AF65-F5344CB8AC3E}">
        <p14:creationId xmlns:p14="http://schemas.microsoft.com/office/powerpoint/2010/main" val="1683330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"Finding affordable housing and the right roommate can be a really stressful and overwhelming experience for students.</a:t>
            </a:r>
          </a:p>
          <a:p>
            <a:pPr>
              <a:buNone/>
            </a:pPr>
            <a:r>
              <a:rPr lang="en-US"/>
              <a:t>Traditional methods often involve piles of paperwork, random roommate assignments, and honestly — a lot of luck. Despite all the effort, there's very little personalization, and administrative tasks can be extremely heavy for both students and staff.</a:t>
            </a:r>
          </a:p>
          <a:p>
            <a:pPr>
              <a:buNone/>
            </a:pPr>
            <a:r>
              <a:rPr lang="en-US"/>
              <a:t>Recognizing these challenges, we set out to create a solution that </a:t>
            </a:r>
            <a:r>
              <a:rPr lang="en-US" b="1"/>
              <a:t>automates</a:t>
            </a:r>
            <a:r>
              <a:rPr lang="en-US"/>
              <a:t> the process while making it </a:t>
            </a:r>
            <a:r>
              <a:rPr lang="en-US" b="1"/>
              <a:t>truly personalized</a:t>
            </a:r>
            <a:r>
              <a:rPr lang="en-US"/>
              <a:t>.</a:t>
            </a:r>
          </a:p>
          <a:p>
            <a:pPr marL="158750" indent="0">
              <a:buNone/>
            </a:pPr>
            <a:r>
              <a:rPr lang="en-US"/>
              <a:t>Our goal is simple: to make housing selection less stressful, much more accurate, and better aligned with each student's lifestyle and personal preferences — creating a smoother and more satisfying experience overall."</a:t>
            </a:r>
          </a:p>
          <a:p>
            <a:pPr marL="0" lvl="0" indent="0" algn="l" rtl="0">
              <a:lnSpc>
                <a:spcPct val="115000"/>
              </a:lnSpc>
              <a:spcBef>
                <a:spcPts val="1200"/>
              </a:spcBef>
              <a:spcAft>
                <a:spcPts val="1200"/>
              </a:spcAft>
              <a:buNone/>
            </a:pPr>
            <a:endParaRPr lang="en-US">
              <a:solidFill>
                <a:schemeClr val="dk1"/>
              </a:solidFill>
            </a:endParaRPr>
          </a:p>
        </p:txBody>
      </p:sp>
    </p:spTree>
    <p:extLst>
      <p:ext uri="{BB962C8B-B14F-4D97-AF65-F5344CB8AC3E}">
        <p14:creationId xmlns:p14="http://schemas.microsoft.com/office/powerpoint/2010/main" val="1531597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9E9CD-D6B1-822D-9E75-045D73280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323873-B040-0337-9C38-2595B3EDD84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26ED3F5-98FB-31E3-98EE-17C822C7E199}"/>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en-US"/>
              <a:t>"As we began our research, we noticed a growing interest in AI-driven platforms that adapt dynamically to user preferences.</a:t>
            </a:r>
            <a:br>
              <a:rPr lang="en-US"/>
            </a:br>
            <a:r>
              <a:rPr lang="en-US"/>
              <a:t>Platforms like </a:t>
            </a:r>
            <a:r>
              <a:rPr lang="en-US" err="1"/>
              <a:t>Roomsurf</a:t>
            </a:r>
            <a:r>
              <a:rPr lang="en-US"/>
              <a:t> and </a:t>
            </a:r>
            <a:r>
              <a:rPr lang="en-US" err="1"/>
              <a:t>Roomi</a:t>
            </a:r>
            <a:r>
              <a:rPr lang="en-US"/>
              <a:t> exist, but they have limitations — they often lack real-time adaptability and deeper personalization.</a:t>
            </a:r>
            <a:br>
              <a:rPr lang="en-US"/>
            </a:br>
            <a:r>
              <a:rPr lang="en-US"/>
              <a:t>The literature emphasized the importance of placing the user at the center of the matching process, allowing the system to evolve as preferences and availability change.</a:t>
            </a:r>
            <a:br>
              <a:rPr lang="en-US"/>
            </a:br>
            <a:r>
              <a:rPr lang="en-US"/>
              <a:t>These insights heavily influenced our system design, ensuring that the user experience remains dynamic and continuously updated."</a:t>
            </a:r>
          </a:p>
          <a:p>
            <a:pPr marL="0" lvl="0" indent="0" algn="l" rtl="0">
              <a:lnSpc>
                <a:spcPct val="115000"/>
              </a:lnSpc>
              <a:spcBef>
                <a:spcPts val="1200"/>
              </a:spcBef>
              <a:spcAft>
                <a:spcPts val="1200"/>
              </a:spcAft>
              <a:buNone/>
            </a:pPr>
            <a:endParaRPr lang="en-US">
              <a:solidFill>
                <a:schemeClr val="dk1"/>
              </a:solidFill>
            </a:endParaRPr>
          </a:p>
        </p:txBody>
      </p:sp>
    </p:spTree>
    <p:extLst>
      <p:ext uri="{BB962C8B-B14F-4D97-AF65-F5344CB8AC3E}">
        <p14:creationId xmlns:p14="http://schemas.microsoft.com/office/powerpoint/2010/main" val="4003685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DD31B-10F2-1469-4C73-41C9FC818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59406-9E06-8A4B-59BE-3BCE9312B9D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04E1054-4059-E5CB-B5F4-93D6D7BB4475}"/>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en-US"/>
              <a:t>"If we look at the history of housing portals, the evolution has been slow.</a:t>
            </a:r>
            <a:br>
              <a:rPr lang="en-US"/>
            </a:br>
            <a:r>
              <a:rPr lang="en-US"/>
              <a:t>Initially, students relied on bulletin boards and physical paper listings, often requiring multiple in-person visits and interviews.</a:t>
            </a:r>
            <a:br>
              <a:rPr lang="en-US"/>
            </a:br>
            <a:r>
              <a:rPr lang="en-US"/>
              <a:t>Later, digital listings made housing more accessible but still lacked personalization.</a:t>
            </a:r>
            <a:br>
              <a:rPr lang="en-US"/>
            </a:br>
            <a:r>
              <a:rPr lang="en-US"/>
              <a:t>The focus remained on availability — not compatibility.</a:t>
            </a:r>
            <a:br>
              <a:rPr lang="en-US"/>
            </a:br>
            <a:r>
              <a:rPr lang="en-US"/>
              <a:t>High error rates, delays, and dissatisfaction persisted because the process didn’t adapt to the actual needs and personalities of students.</a:t>
            </a:r>
            <a:br>
              <a:rPr lang="en-US"/>
            </a:br>
            <a:r>
              <a:rPr lang="en-US"/>
              <a:t>Our project seeks to fix that gap."</a:t>
            </a:r>
          </a:p>
          <a:p>
            <a:pPr marL="0" lvl="0" indent="0" algn="l" rtl="0">
              <a:lnSpc>
                <a:spcPct val="115000"/>
              </a:lnSpc>
              <a:spcBef>
                <a:spcPts val="1200"/>
              </a:spcBef>
              <a:spcAft>
                <a:spcPts val="1200"/>
              </a:spcAft>
              <a:buNone/>
            </a:pPr>
            <a:endParaRPr lang="en-US">
              <a:solidFill>
                <a:schemeClr val="dk1"/>
              </a:solidFill>
            </a:endParaRPr>
          </a:p>
        </p:txBody>
      </p:sp>
    </p:spTree>
    <p:extLst>
      <p:ext uri="{BB962C8B-B14F-4D97-AF65-F5344CB8AC3E}">
        <p14:creationId xmlns:p14="http://schemas.microsoft.com/office/powerpoint/2010/main" val="3407672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42B2-E6AD-3FBC-1326-AB463689F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C40FD-57F3-30D9-098F-9D965F717C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F34193-AD20-EC03-B1EF-B617CD892AA3}"/>
              </a:ext>
            </a:extLst>
          </p:cNvPr>
          <p:cNvSpPr>
            <a:spLocks noGrp="1"/>
          </p:cNvSpPr>
          <p:nvPr>
            <p:ph type="body" idx="1"/>
          </p:nvPr>
        </p:nvSpPr>
        <p:spPr/>
        <p:txBody>
          <a:bodyPr/>
          <a:lstStyle/>
          <a:p>
            <a:pPr>
              <a:buNone/>
            </a:pPr>
            <a:r>
              <a:rPr lang="en-US"/>
              <a:t>"Our system architecture is built around a clean, modular three-layer design.</a:t>
            </a:r>
          </a:p>
          <a:p>
            <a:pPr>
              <a:buNone/>
            </a:pPr>
            <a:r>
              <a:rPr lang="en-US"/>
              <a:t>First, the </a:t>
            </a:r>
            <a:r>
              <a:rPr lang="en-US" b="1"/>
              <a:t>Frontend Layer</a:t>
            </a:r>
            <a:r>
              <a:rPr lang="en-US"/>
              <a:t> uses HTML5, CSS3, JavaScript, and Bootstrap 5 to create a responsive and intuitive user interface.</a:t>
            </a:r>
            <a:br>
              <a:rPr lang="en-US"/>
            </a:br>
            <a:r>
              <a:rPr lang="en-US"/>
              <a:t>Students can easily register, view housing listings, and update preferences across devices with a consistent experience.</a:t>
            </a:r>
          </a:p>
          <a:p>
            <a:pPr>
              <a:buNone/>
            </a:pPr>
            <a:r>
              <a:rPr lang="en-US"/>
              <a:t>Next, the </a:t>
            </a:r>
            <a:r>
              <a:rPr lang="en-US" b="1"/>
              <a:t>Backend Layer</a:t>
            </a:r>
            <a:r>
              <a:rPr lang="en-US"/>
              <a:t> is developed using Flask, providing RESTful API endpoints for authentication, preference management, listing updates, and roommate matching.</a:t>
            </a:r>
            <a:br>
              <a:rPr lang="en-US"/>
            </a:br>
            <a:r>
              <a:rPr lang="en-US"/>
              <a:t>This modular backend design ensures flexibility, maintainability, and future scalability.</a:t>
            </a:r>
          </a:p>
          <a:p>
            <a:pPr>
              <a:buNone/>
            </a:pPr>
            <a:r>
              <a:rPr lang="en-US"/>
              <a:t>Finally, the </a:t>
            </a:r>
            <a:r>
              <a:rPr lang="en-US" b="1"/>
              <a:t>Database Layer</a:t>
            </a:r>
            <a:r>
              <a:rPr lang="en-US"/>
              <a:t> uses PostgreSQL to store all critical data — from student profiles and preferences to bookings and match results.</a:t>
            </a:r>
            <a:br>
              <a:rPr lang="en-US"/>
            </a:br>
            <a:r>
              <a:rPr lang="en-US"/>
              <a:t>We focused on ensuring referential integrity and optimized performance through proper indexing and normalization.</a:t>
            </a:r>
          </a:p>
          <a:p>
            <a:r>
              <a:rPr lang="en-US"/>
              <a:t>Together, this layered approach enables a fast, scalable, and user-centric platform, laying the groundwork for future upgrades like cloud hosting, AI integration, and smart dormitory support."</a:t>
            </a:r>
          </a:p>
          <a:p>
            <a:pPr marL="0" lvl="0" indent="0" algn="l" rtl="0">
              <a:lnSpc>
                <a:spcPct val="115000"/>
              </a:lnSpc>
              <a:spcBef>
                <a:spcPts val="1200"/>
              </a:spcBef>
              <a:spcAft>
                <a:spcPts val="1200"/>
              </a:spcAft>
              <a:buNone/>
            </a:pPr>
            <a:endParaRPr lang="en-US">
              <a:solidFill>
                <a:schemeClr val="dk1"/>
              </a:solidFill>
            </a:endParaRPr>
          </a:p>
        </p:txBody>
      </p:sp>
    </p:spTree>
    <p:extLst>
      <p:ext uri="{BB962C8B-B14F-4D97-AF65-F5344CB8AC3E}">
        <p14:creationId xmlns:p14="http://schemas.microsoft.com/office/powerpoint/2010/main" val="1403273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EFA17-FEF8-8023-E706-893829282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605C1-33FB-1B67-99D5-272163690A3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ECD1C9-067C-A261-C24B-43C97242FC49}"/>
              </a:ext>
            </a:extLst>
          </p:cNvPr>
          <p:cNvSpPr>
            <a:spLocks noGrp="1"/>
          </p:cNvSpPr>
          <p:nvPr>
            <p:ph type="body" idx="1"/>
          </p:nvPr>
        </p:nvSpPr>
        <p:spPr/>
        <p:txBody>
          <a:bodyPr/>
          <a:lstStyle/>
          <a:p>
            <a:pPr>
              <a:buNone/>
            </a:pPr>
            <a:r>
              <a:rPr lang="en-US"/>
              <a:t>"This slide represents the database schema for our student housing management system</a:t>
            </a:r>
          </a:p>
          <a:p>
            <a:pPr>
              <a:buNone/>
            </a:pPr>
            <a:r>
              <a:rPr lang="en-US"/>
              <a:t>We have six main entities here:</a:t>
            </a:r>
          </a:p>
          <a:p>
            <a:pPr>
              <a:buFont typeface="Arial" panose="020B0604020202020204" pitchFamily="34" charset="0"/>
              <a:buChar char="•"/>
            </a:pPr>
            <a:r>
              <a:rPr lang="en-US" b="1"/>
              <a:t>Student</a:t>
            </a:r>
            <a:r>
              <a:rPr lang="en-US"/>
              <a:t>: Stores student details like student ID, name, email, and phone number.</a:t>
            </a:r>
          </a:p>
          <a:p>
            <a:pPr>
              <a:buFont typeface="Arial" panose="020B0604020202020204" pitchFamily="34" charset="0"/>
              <a:buChar char="•"/>
            </a:pPr>
            <a:r>
              <a:rPr lang="en-US" b="1"/>
              <a:t>Preferences</a:t>
            </a:r>
            <a:r>
              <a:rPr lang="en-US"/>
              <a:t>: Captures the student’s housing preferences, such as budget, cleanliness level, smoking preference, and sleep schedule.</a:t>
            </a:r>
          </a:p>
          <a:p>
            <a:pPr>
              <a:buFont typeface="Arial" panose="020B0604020202020204" pitchFamily="34" charset="0"/>
              <a:buChar char="•"/>
            </a:pPr>
            <a:r>
              <a:rPr lang="en-US" b="1"/>
              <a:t>Housing</a:t>
            </a:r>
            <a:r>
              <a:rPr lang="en-US"/>
              <a:t>: Represents different housing locations, identified by a unique housing ID and address.</a:t>
            </a:r>
          </a:p>
          <a:p>
            <a:pPr>
              <a:buFont typeface="Arial" panose="020B0604020202020204" pitchFamily="34" charset="0"/>
              <a:buChar char="•"/>
            </a:pPr>
            <a:r>
              <a:rPr lang="en-US" b="1"/>
              <a:t>Room</a:t>
            </a:r>
            <a:r>
              <a:rPr lang="en-US"/>
              <a:t>: Each housing has multiple rooms. The Room table contains the room number and links back to its housing location.</a:t>
            </a:r>
          </a:p>
          <a:p>
            <a:pPr>
              <a:buFont typeface="Arial" panose="020B0604020202020204" pitchFamily="34" charset="0"/>
              <a:buChar char="•"/>
            </a:pPr>
            <a:r>
              <a:rPr lang="en-US" b="1"/>
              <a:t>Booking</a:t>
            </a:r>
            <a:r>
              <a:rPr lang="en-US"/>
              <a:t>: Manages the relationship between students and the rooms they book, including booking date and payment status.</a:t>
            </a:r>
          </a:p>
          <a:p>
            <a:pPr>
              <a:buFont typeface="Arial" panose="020B0604020202020204" pitchFamily="34" charset="0"/>
              <a:buChar char="•"/>
            </a:pPr>
            <a:r>
              <a:rPr lang="en-US" b="1"/>
              <a:t>Roommate Match</a:t>
            </a:r>
            <a:r>
              <a:rPr lang="en-US"/>
              <a:t>: Helps in matching two students based on their compatibility score, promoting better roommate pairing.</a:t>
            </a:r>
          </a:p>
          <a:p>
            <a:pPr>
              <a:buNone/>
            </a:pPr>
            <a:r>
              <a:rPr lang="en-US"/>
              <a:t>The arrows show the relationships between these tables. For example, a student is linked to preferences and bookings, and rooms are linked to specific housing.</a:t>
            </a:r>
          </a:p>
          <a:p>
            <a:r>
              <a:rPr lang="en-US"/>
              <a:t>Overall, this schema is designed to efficiently manage student preferences, room availability, bookings, and roommate compatibility, all in one integrated system."</a:t>
            </a:r>
          </a:p>
          <a:p>
            <a:pPr marL="0" lvl="0" indent="0" algn="l" rtl="0">
              <a:lnSpc>
                <a:spcPct val="115000"/>
              </a:lnSpc>
              <a:spcBef>
                <a:spcPts val="1200"/>
              </a:spcBef>
              <a:spcAft>
                <a:spcPts val="1200"/>
              </a:spcAft>
              <a:buNone/>
            </a:pPr>
            <a:endParaRPr lang="en-US">
              <a:solidFill>
                <a:schemeClr val="dk1"/>
              </a:solidFill>
            </a:endParaRPr>
          </a:p>
        </p:txBody>
      </p:sp>
    </p:spTree>
    <p:extLst>
      <p:ext uri="{BB962C8B-B14F-4D97-AF65-F5344CB8AC3E}">
        <p14:creationId xmlns:p14="http://schemas.microsoft.com/office/powerpoint/2010/main" val="183966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6EF86-42AD-29D0-F7C0-76EC4DA06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CAB047-FF6D-B2CE-BDAA-D1ABC76F0D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F99ABC-671D-0B41-DFA0-DA1605283B4E}"/>
              </a:ext>
            </a:extLst>
          </p:cNvPr>
          <p:cNvSpPr>
            <a:spLocks noGrp="1"/>
          </p:cNvSpPr>
          <p:nvPr>
            <p:ph type="body" idx="1"/>
          </p:nvPr>
        </p:nvSpPr>
        <p:spPr/>
        <p:txBody>
          <a:bodyPr/>
          <a:lstStyle/>
          <a:p>
            <a:pPr>
              <a:buNone/>
            </a:pPr>
            <a:r>
              <a:rPr lang="en-US"/>
              <a:t>The need for a dedicated database arose because traditional methods of managing student housing and roommate matching were inefficient, error-prone, and lacked personalization.</a:t>
            </a:r>
          </a:p>
          <a:p>
            <a:pPr>
              <a:buNone/>
            </a:pPr>
            <a:r>
              <a:rPr lang="en-US"/>
              <a:t>Our portal centralizes all critical information — student profiles, their preferences, available housing options, and booking details — into one streamlined system.</a:t>
            </a:r>
          </a:p>
          <a:p>
            <a:pPr>
              <a:buNone/>
            </a:pPr>
            <a:r>
              <a:rPr lang="en-US"/>
              <a:t>It allows </a:t>
            </a:r>
            <a:r>
              <a:rPr lang="en-US" b="1"/>
              <a:t>real-time updates</a:t>
            </a:r>
            <a:r>
              <a:rPr lang="en-US"/>
              <a:t> on room availability, ensuring students have the most up-to-date information when making housing decisions.</a:t>
            </a:r>
          </a:p>
          <a:p>
            <a:r>
              <a:rPr lang="en-US"/>
              <a:t>Lastly, it supports intelligent roommate matching and tracks bookings efficiently, improving the student experience while also reducing the administrative burden for the university."</a:t>
            </a:r>
          </a:p>
          <a:p>
            <a:pPr marL="0" lvl="0" indent="0" algn="l" rtl="0">
              <a:lnSpc>
                <a:spcPct val="115000"/>
              </a:lnSpc>
              <a:spcBef>
                <a:spcPts val="1200"/>
              </a:spcBef>
              <a:spcAft>
                <a:spcPts val="1200"/>
              </a:spcAft>
              <a:buNone/>
            </a:pPr>
            <a:endParaRPr lang="en-US">
              <a:solidFill>
                <a:schemeClr val="dk1"/>
              </a:solidFill>
            </a:endParaRPr>
          </a:p>
        </p:txBody>
      </p:sp>
    </p:spTree>
    <p:extLst>
      <p:ext uri="{BB962C8B-B14F-4D97-AF65-F5344CB8AC3E}">
        <p14:creationId xmlns:p14="http://schemas.microsoft.com/office/powerpoint/2010/main" val="175837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059A2-8D71-CEC1-BDBA-56C8C507D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5028B0-DD02-3739-B360-17674BA5F1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9C48BE-27E1-60D3-64C8-C8A8F17A1622}"/>
              </a:ext>
            </a:extLst>
          </p:cNvPr>
          <p:cNvSpPr>
            <a:spLocks noGrp="1"/>
          </p:cNvSpPr>
          <p:nvPr>
            <p:ph type="body" idx="1"/>
          </p:nvPr>
        </p:nvSpPr>
        <p:spPr/>
        <p:txBody>
          <a:bodyPr/>
          <a:lstStyle/>
          <a:p>
            <a:pPr>
              <a:buNone/>
            </a:pPr>
            <a:r>
              <a:rPr lang="en-US"/>
              <a:t>Our project followed a structured development process:</a:t>
            </a:r>
          </a:p>
          <a:p>
            <a:pPr>
              <a:buNone/>
            </a:pPr>
            <a:r>
              <a:rPr lang="en-US"/>
              <a:t>We started with </a:t>
            </a:r>
            <a:r>
              <a:rPr lang="en-US" b="1"/>
              <a:t>user surveys and focus groups</a:t>
            </a:r>
            <a:r>
              <a:rPr lang="en-US"/>
              <a:t> to gather real-world requirements.</a:t>
            </a:r>
          </a:p>
          <a:p>
            <a:pPr>
              <a:buNone/>
            </a:pPr>
            <a:r>
              <a:rPr lang="en-US"/>
              <a:t>Then, we designed </a:t>
            </a:r>
            <a:r>
              <a:rPr lang="en-US" b="1"/>
              <a:t>Entity Relationship Diagrams (ERDs)</a:t>
            </a:r>
            <a:r>
              <a:rPr lang="en-US"/>
              <a:t> and </a:t>
            </a:r>
            <a:r>
              <a:rPr lang="en-US" b="1"/>
              <a:t>system flow diagrams</a:t>
            </a:r>
            <a:r>
              <a:rPr lang="en-US"/>
              <a:t> to lay out the relationships and data flow clearly.</a:t>
            </a:r>
          </a:p>
          <a:p>
            <a:pPr>
              <a:buNone/>
            </a:pPr>
            <a:r>
              <a:rPr lang="en-US"/>
              <a:t>We created </a:t>
            </a:r>
            <a:r>
              <a:rPr lang="en-US" b="1"/>
              <a:t>mock datasets</a:t>
            </a:r>
            <a:r>
              <a:rPr lang="en-US"/>
              <a:t> for students and housing units to simulate real-world conditions and ensure smooth integration.</a:t>
            </a:r>
          </a:p>
          <a:p>
            <a:pPr>
              <a:buNone/>
            </a:pPr>
            <a:r>
              <a:rPr lang="en-US" b="1"/>
              <a:t>Referential integrity</a:t>
            </a:r>
            <a:r>
              <a:rPr lang="en-US"/>
              <a:t> and </a:t>
            </a:r>
            <a:r>
              <a:rPr lang="en-US" b="1"/>
              <a:t>consistency checks</a:t>
            </a:r>
            <a:r>
              <a:rPr lang="en-US"/>
              <a:t> were enforced in the database to prevent errors.</a:t>
            </a:r>
          </a:p>
          <a:p>
            <a:pPr>
              <a:buNone/>
            </a:pPr>
            <a:r>
              <a:rPr lang="en-US"/>
              <a:t>The roommate matching is based on weighted scoring of preferences like </a:t>
            </a:r>
            <a:r>
              <a:rPr lang="en-US" b="1"/>
              <a:t>budget</a:t>
            </a:r>
            <a:r>
              <a:rPr lang="en-US"/>
              <a:t>, </a:t>
            </a:r>
            <a:r>
              <a:rPr lang="en-US" b="1"/>
              <a:t>cleanliness</a:t>
            </a:r>
            <a:r>
              <a:rPr lang="en-US"/>
              <a:t>, </a:t>
            </a:r>
            <a:r>
              <a:rPr lang="en-US" b="1"/>
              <a:t>smoking habits</a:t>
            </a:r>
            <a:r>
              <a:rPr lang="en-US"/>
              <a:t>, and </a:t>
            </a:r>
            <a:r>
              <a:rPr lang="en-US" b="1"/>
              <a:t>sleep schedules</a:t>
            </a:r>
            <a:r>
              <a:rPr lang="en-US"/>
              <a:t>.</a:t>
            </a:r>
          </a:p>
          <a:p>
            <a:pPr>
              <a:buNone/>
            </a:pPr>
            <a:r>
              <a:rPr lang="en-US"/>
              <a:t>We also developed </a:t>
            </a:r>
            <a:r>
              <a:rPr lang="en-US" b="1"/>
              <a:t>pseudocode</a:t>
            </a:r>
            <a:r>
              <a:rPr lang="en-US"/>
              <a:t> and </a:t>
            </a:r>
            <a:r>
              <a:rPr lang="en-US" b="1"/>
              <a:t>flowcharts</a:t>
            </a:r>
            <a:r>
              <a:rPr lang="en-US"/>
              <a:t> for the matching algorithm to ensure logical flow and easy debugging.</a:t>
            </a:r>
          </a:p>
          <a:p>
            <a:r>
              <a:rPr lang="en-US" b="1"/>
              <a:t>Test-driven development practices</a:t>
            </a:r>
            <a:r>
              <a:rPr lang="en-US"/>
              <a:t> were adopted to maintain reliability. Finally, </a:t>
            </a:r>
            <a:r>
              <a:rPr lang="en-US" b="1"/>
              <a:t>performance and load tests</a:t>
            </a:r>
            <a:r>
              <a:rPr lang="en-US"/>
              <a:t> were conducted to verify that the system could handle multiple users without slowdowns."</a:t>
            </a:r>
          </a:p>
          <a:p>
            <a:pPr marL="0" lvl="0" indent="0" algn="l" rtl="0">
              <a:lnSpc>
                <a:spcPct val="115000"/>
              </a:lnSpc>
              <a:spcBef>
                <a:spcPts val="1200"/>
              </a:spcBef>
              <a:spcAft>
                <a:spcPts val="1200"/>
              </a:spcAft>
              <a:buNone/>
            </a:pPr>
            <a:endParaRPr lang="en-US">
              <a:solidFill>
                <a:schemeClr val="dk1"/>
              </a:solidFill>
            </a:endParaRPr>
          </a:p>
        </p:txBody>
      </p:sp>
    </p:spTree>
    <p:extLst>
      <p:ext uri="{BB962C8B-B14F-4D97-AF65-F5344CB8AC3E}">
        <p14:creationId xmlns:p14="http://schemas.microsoft.com/office/powerpoint/2010/main" val="1232843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0247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1083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02372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30502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6124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144000" cy="519683"/>
          </a:xfrm>
          <a:prstGeom prst="rect">
            <a:avLst/>
          </a:prstGeom>
        </p:spPr>
      </p:pic>
      <p:pic>
        <p:nvPicPr>
          <p:cNvPr id="17" name="bg object 17"/>
          <p:cNvPicPr/>
          <p:nvPr/>
        </p:nvPicPr>
        <p:blipFill>
          <a:blip r:embed="rId8" cstate="print"/>
          <a:stretch>
            <a:fillRect/>
          </a:stretch>
        </p:blipFill>
        <p:spPr>
          <a:xfrm>
            <a:off x="0" y="0"/>
            <a:ext cx="9144000" cy="457200"/>
          </a:xfrm>
          <a:prstGeom prst="rect">
            <a:avLst/>
          </a:prstGeom>
        </p:spPr>
      </p:pic>
      <p:sp>
        <p:nvSpPr>
          <p:cNvPr id="2" name="Holder 2"/>
          <p:cNvSpPr>
            <a:spLocks noGrp="1"/>
          </p:cNvSpPr>
          <p:nvPr>
            <p:ph type="title"/>
          </p:nvPr>
        </p:nvSpPr>
        <p:spPr>
          <a:xfrm>
            <a:off x="199770" y="61714"/>
            <a:ext cx="8744458" cy="29972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3" name="Holder 3"/>
          <p:cNvSpPr>
            <a:spLocks noGrp="1"/>
          </p:cNvSpPr>
          <p:nvPr>
            <p:ph type="body" idx="1"/>
          </p:nvPr>
        </p:nvSpPr>
        <p:spPr>
          <a:xfrm>
            <a:off x="425450" y="1882520"/>
            <a:ext cx="5560060" cy="11252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2381318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131" y="0"/>
            <a:ext cx="8992930" cy="5143499"/>
          </a:xfrm>
          <a:prstGeom prst="rect">
            <a:avLst/>
          </a:prstGeom>
        </p:spPr>
      </p:pic>
      <p:sp>
        <p:nvSpPr>
          <p:cNvPr id="3" name="object 3"/>
          <p:cNvSpPr txBox="1">
            <a:spLocks noGrp="1"/>
          </p:cNvSpPr>
          <p:nvPr>
            <p:ph type="title"/>
          </p:nvPr>
        </p:nvSpPr>
        <p:spPr>
          <a:xfrm>
            <a:off x="3404342" y="140917"/>
            <a:ext cx="5206257" cy="1367682"/>
          </a:xfrm>
          <a:prstGeom prst="rect">
            <a:avLst/>
          </a:prstGeom>
        </p:spPr>
        <p:txBody>
          <a:bodyPr vert="horz" wrap="square" lIns="0" tIns="13335" rIns="0" bIns="0" rtlCol="0">
            <a:spAutoFit/>
          </a:bodyPr>
          <a:lstStyle/>
          <a:p>
            <a:pPr algn="ctr">
              <a:lnSpc>
                <a:spcPct val="100000"/>
              </a:lnSpc>
              <a:spcBef>
                <a:spcPts val="105"/>
              </a:spcBef>
            </a:pPr>
            <a:r>
              <a:rPr sz="4400" b="0">
                <a:solidFill>
                  <a:srgbClr val="FFFFFF"/>
                </a:solidFill>
                <a:latin typeface="Calibri"/>
                <a:cs typeface="Calibri"/>
              </a:rPr>
              <a:t>CMSC</a:t>
            </a:r>
            <a:r>
              <a:rPr lang="en-IN" sz="4400" b="0" spc="-90">
                <a:solidFill>
                  <a:srgbClr val="FFFFFF"/>
                </a:solidFill>
              </a:rPr>
              <a:t> 608</a:t>
            </a:r>
          </a:p>
          <a:p>
            <a:pPr marL="12700" marR="5080" indent="-635" algn="ctr">
              <a:lnSpc>
                <a:spcPct val="100000"/>
              </a:lnSpc>
            </a:pPr>
            <a:r>
              <a:rPr lang="en-IN" sz="4400" b="0" spc="-15">
                <a:solidFill>
                  <a:srgbClr val="FFFFFF"/>
                </a:solidFill>
              </a:rPr>
              <a:t>ADVANCED DATABASE</a:t>
            </a:r>
            <a:endParaRPr lang="en-IN" sz="4400">
              <a:latin typeface="Calibri"/>
              <a:cs typeface="Calibri"/>
            </a:endParaRPr>
          </a:p>
        </p:txBody>
      </p:sp>
      <p:sp>
        <p:nvSpPr>
          <p:cNvPr id="4" name="object 4"/>
          <p:cNvSpPr txBox="1"/>
          <p:nvPr/>
        </p:nvSpPr>
        <p:spPr>
          <a:xfrm>
            <a:off x="1129990" y="2083275"/>
            <a:ext cx="7870879" cy="29367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IN" sz="3200" kern="1200" spc="-10">
                <a:solidFill>
                  <a:srgbClr val="FFFFFF"/>
                </a:solidFill>
                <a:latin typeface="Calibri"/>
                <a:ea typeface="+mn-ea"/>
                <a:cs typeface="Calibri"/>
              </a:rPr>
              <a:t> 		       </a:t>
            </a:r>
            <a:r>
              <a:rPr lang="en-US" sz="3200" kern="1200" spc="-10">
                <a:solidFill>
                  <a:srgbClr val="FFFFFF"/>
                </a:solidFill>
                <a:latin typeface="Calibri"/>
                <a:ea typeface="+mn-ea"/>
                <a:cs typeface="Calibri"/>
              </a:rPr>
              <a:t>VCU Student Housing and 				Roommate Matching</a:t>
            </a:r>
            <a:endParaRPr kumimoji="0" sz="32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3800" b="0" i="0" u="none" strike="noStrike" kern="1200" cap="none" spc="0" normalizeH="0" baseline="0" noProof="0">
              <a:ln>
                <a:noFill/>
              </a:ln>
              <a:solidFill>
                <a:prstClr val="black"/>
              </a:solidFill>
              <a:effectLst/>
              <a:uLnTx/>
              <a:uFillTx/>
              <a:latin typeface="Calibri"/>
              <a:ea typeface="+mn-ea"/>
              <a:cs typeface="Calibri"/>
            </a:endParaRPr>
          </a:p>
          <a:p>
            <a:pPr marL="2625090" marR="6350" lvl="0" indent="339725" algn="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5" normalizeH="0" baseline="0" noProof="0">
                <a:ln>
                  <a:noFill/>
                </a:ln>
                <a:solidFill>
                  <a:srgbClr val="FFFFFF"/>
                </a:solidFill>
                <a:effectLst/>
                <a:uLnTx/>
                <a:uFillTx/>
                <a:latin typeface="Calibri"/>
                <a:ea typeface="+mn-ea"/>
                <a:cs typeface="Calibri"/>
              </a:rPr>
              <a:t>Abhishek </a:t>
            </a:r>
            <a:r>
              <a:rPr kumimoji="0" lang="en-IN" sz="2200" b="0" i="0" u="none" strike="noStrike" kern="1200" cap="none" spc="-5" normalizeH="0" baseline="0" noProof="0" err="1">
                <a:ln>
                  <a:noFill/>
                </a:ln>
                <a:solidFill>
                  <a:srgbClr val="FFFFFF"/>
                </a:solidFill>
                <a:effectLst/>
                <a:uLnTx/>
                <a:uFillTx/>
                <a:latin typeface="Calibri"/>
                <a:ea typeface="+mn-ea"/>
                <a:cs typeface="Calibri"/>
              </a:rPr>
              <a:t>Vajragattepalya</a:t>
            </a:r>
            <a:r>
              <a:rPr kumimoji="0" lang="en-IN" sz="2200" b="0" i="0" u="none" strike="noStrike" kern="1200" cap="none" spc="-5" normalizeH="0" baseline="0" noProof="0">
                <a:ln>
                  <a:noFill/>
                </a:ln>
                <a:solidFill>
                  <a:srgbClr val="FFFFFF"/>
                </a:solidFill>
                <a:effectLst/>
                <a:uLnTx/>
                <a:uFillTx/>
                <a:latin typeface="Calibri"/>
                <a:ea typeface="+mn-ea"/>
                <a:cs typeface="Calibri"/>
              </a:rPr>
              <a:t> </a:t>
            </a:r>
            <a:r>
              <a:rPr kumimoji="0" lang="en-IN" sz="2200" b="0" i="0" u="none" strike="noStrike" kern="1200" cap="none" spc="-5" normalizeH="0" baseline="0" noProof="0" err="1">
                <a:ln>
                  <a:noFill/>
                </a:ln>
                <a:solidFill>
                  <a:srgbClr val="FFFFFF"/>
                </a:solidFill>
                <a:effectLst/>
                <a:uLnTx/>
                <a:uFillTx/>
                <a:latin typeface="Calibri"/>
                <a:ea typeface="+mn-ea"/>
                <a:cs typeface="Calibri"/>
              </a:rPr>
              <a:t>Seetharamaiah</a:t>
            </a:r>
            <a:r>
              <a:rPr kumimoji="0" sz="2200" b="0" i="0" u="none" strike="noStrike" kern="1200" cap="none" spc="-5" normalizeH="0" baseline="0" noProof="0">
                <a:ln>
                  <a:noFill/>
                </a:ln>
                <a:solidFill>
                  <a:srgbClr val="FFFFFF"/>
                </a:solidFill>
                <a:effectLst/>
                <a:uLnTx/>
                <a:uFillTx/>
                <a:latin typeface="Calibri"/>
                <a:ea typeface="+mn-ea"/>
                <a:cs typeface="Calibri"/>
              </a:rPr>
              <a:t>  </a:t>
            </a:r>
            <a:r>
              <a:rPr kumimoji="0" lang="en-IN" sz="2200" b="0" i="0" u="none" strike="noStrike" kern="1200" cap="none" spc="-10" normalizeH="0" baseline="0" noProof="0">
                <a:ln>
                  <a:noFill/>
                </a:ln>
                <a:solidFill>
                  <a:srgbClr val="FFFFFF"/>
                </a:solidFill>
                <a:effectLst/>
                <a:uLnTx/>
                <a:uFillTx/>
                <a:latin typeface="Calibri"/>
                <a:ea typeface="+mn-ea"/>
                <a:cs typeface="Calibri"/>
              </a:rPr>
              <a:t>Neha Reddy </a:t>
            </a:r>
            <a:r>
              <a:rPr kumimoji="0" lang="en-IN" sz="2200" b="0" i="0" u="none" strike="noStrike" kern="1200" cap="none" spc="-10" normalizeH="0" baseline="0" noProof="0" err="1">
                <a:ln>
                  <a:noFill/>
                </a:ln>
                <a:solidFill>
                  <a:srgbClr val="FFFFFF"/>
                </a:solidFill>
                <a:effectLst/>
                <a:uLnTx/>
                <a:uFillTx/>
                <a:latin typeface="Calibri"/>
                <a:ea typeface="+mn-ea"/>
                <a:cs typeface="Calibri"/>
              </a:rPr>
              <a:t>Annapureddy</a:t>
            </a:r>
            <a:endParaRPr kumimoji="0" sz="2200" b="0" i="0" u="none" strike="noStrike" kern="1200" cap="none" spc="0" normalizeH="0" baseline="0" noProof="0">
              <a:ln>
                <a:noFill/>
              </a:ln>
              <a:solidFill>
                <a:prstClr val="black"/>
              </a:solidFill>
              <a:effectLst/>
              <a:uLnTx/>
              <a:uFillTx/>
              <a:latin typeface="Calibri"/>
              <a:ea typeface="+mn-ea"/>
              <a:cs typeface="Calibri"/>
            </a:endParaRPr>
          </a:p>
          <a:p>
            <a:pPr marL="0" marR="5080" lvl="0" indent="0" algn="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10" normalizeH="0" baseline="0" noProof="0">
                <a:ln>
                  <a:noFill/>
                </a:ln>
                <a:solidFill>
                  <a:srgbClr val="FFFFFF"/>
                </a:solidFill>
                <a:effectLst/>
                <a:uLnTx/>
                <a:uFillTx/>
                <a:latin typeface="Calibri"/>
                <a:ea typeface="+mn-ea"/>
                <a:cs typeface="Calibri"/>
              </a:rPr>
              <a:t>Nikitha Vinod</a:t>
            </a:r>
            <a:endParaRPr kumimoji="0" sz="2200" b="0" i="0" u="none" strike="noStrike" kern="1200" cap="none" spc="0" normalizeH="0" baseline="0" noProof="0">
              <a:ln>
                <a:noFill/>
              </a:ln>
              <a:solidFill>
                <a:prstClr val="black"/>
              </a:solidFill>
              <a:effectLst/>
              <a:uLnTx/>
              <a:uFillTx/>
              <a:latin typeface="Calibri"/>
              <a:ea typeface="+mn-ea"/>
              <a:cs typeface="Calibri"/>
            </a:endParaRPr>
          </a:p>
          <a:p>
            <a:pPr marL="0" marR="5715" lvl="0" indent="0" algn="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10" normalizeH="0" baseline="0" noProof="0">
                <a:ln>
                  <a:noFill/>
                </a:ln>
                <a:solidFill>
                  <a:srgbClr val="FFFFFF"/>
                </a:solidFill>
                <a:effectLst/>
                <a:uLnTx/>
                <a:uFillTx/>
                <a:latin typeface="Calibri"/>
                <a:ea typeface="+mn-ea"/>
                <a:cs typeface="Calibri"/>
              </a:rPr>
              <a:t>Nikhitha Vemula</a:t>
            </a:r>
            <a:endParaRPr kumimoji="0" sz="22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A79A-772F-969F-AEC2-CD7C5B26C83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AD2CA5E-328F-14E3-99B6-FD82C1AE46A2}"/>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58E7DF32-5D68-F43F-EAC2-A334C7E6BAE8}"/>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B4AC88E9-33F9-09D1-1B3D-CB63BF88022A}"/>
              </a:ext>
            </a:extLst>
          </p:cNvPr>
          <p:cNvPicPr/>
          <p:nvPr/>
        </p:nvPicPr>
        <p:blipFill>
          <a:blip r:embed="rId3" cstate="print"/>
          <a:stretch>
            <a:fillRect/>
          </a:stretch>
        </p:blipFill>
        <p:spPr>
          <a:xfrm>
            <a:off x="3511243" y="91440"/>
            <a:ext cx="2121396" cy="274319"/>
          </a:xfrm>
          <a:prstGeom prst="rect">
            <a:avLst/>
          </a:prstGeom>
        </p:spPr>
      </p:pic>
      <p:pic>
        <p:nvPicPr>
          <p:cNvPr id="6" name="Picture 5">
            <a:extLst>
              <a:ext uri="{FF2B5EF4-FFF2-40B4-BE49-F238E27FC236}">
                <a16:creationId xmlns:a16="http://schemas.microsoft.com/office/drawing/2014/main" id="{0733F115-B3F1-6221-C8AA-A30C93200CF6}"/>
              </a:ext>
            </a:extLst>
          </p:cNvPr>
          <p:cNvPicPr>
            <a:picLocks noChangeAspect="1"/>
          </p:cNvPicPr>
          <p:nvPr/>
        </p:nvPicPr>
        <p:blipFill>
          <a:blip r:embed="rId4"/>
          <a:stretch>
            <a:fillRect/>
          </a:stretch>
        </p:blipFill>
        <p:spPr>
          <a:xfrm>
            <a:off x="0" y="1033944"/>
            <a:ext cx="9144000" cy="4109556"/>
          </a:xfrm>
          <a:prstGeom prst="rect">
            <a:avLst/>
          </a:prstGeom>
        </p:spPr>
      </p:pic>
      <p:sp>
        <p:nvSpPr>
          <p:cNvPr id="7" name="Google Shape;325;p41">
            <a:extLst>
              <a:ext uri="{FF2B5EF4-FFF2-40B4-BE49-F238E27FC236}">
                <a16:creationId xmlns:a16="http://schemas.microsoft.com/office/drawing/2014/main" id="{1573EEEA-153E-E5DA-8E09-B090331805B9}"/>
              </a:ext>
            </a:extLst>
          </p:cNvPr>
          <p:cNvSpPr txBox="1">
            <a:spLocks/>
          </p:cNvSpPr>
          <p:nvPr/>
        </p:nvSpPr>
        <p:spPr>
          <a:xfrm>
            <a:off x="3367394" y="418421"/>
            <a:ext cx="2409092"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ctr"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Home Page</a:t>
            </a:r>
          </a:p>
        </p:txBody>
      </p:sp>
    </p:spTree>
    <p:extLst>
      <p:ext uri="{BB962C8B-B14F-4D97-AF65-F5344CB8AC3E}">
        <p14:creationId xmlns:p14="http://schemas.microsoft.com/office/powerpoint/2010/main" val="332320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F8412-9F63-C650-CF77-7B3CC8E1E0C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B45BA06-8EC5-EABF-B47E-8E1981D068A2}"/>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C9E28E49-FD13-D740-FFC9-03693D379D48}"/>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E672E842-7384-2115-9C3E-5663872F8C0E}"/>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5549DC06-C4D2-D0BB-66FB-CA3964494A26}"/>
              </a:ext>
            </a:extLst>
          </p:cNvPr>
          <p:cNvSpPr txBox="1">
            <a:spLocks/>
          </p:cNvSpPr>
          <p:nvPr/>
        </p:nvSpPr>
        <p:spPr>
          <a:xfrm>
            <a:off x="2490671" y="2140878"/>
            <a:ext cx="4162538" cy="861744"/>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ctr" rtl="0">
              <a:buClrTx/>
              <a:buFontTx/>
            </a:pPr>
            <a:r>
              <a:rPr lang="en-IN" sz="44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Demonstration</a:t>
            </a:r>
          </a:p>
        </p:txBody>
      </p:sp>
    </p:spTree>
    <p:extLst>
      <p:ext uri="{BB962C8B-B14F-4D97-AF65-F5344CB8AC3E}">
        <p14:creationId xmlns:p14="http://schemas.microsoft.com/office/powerpoint/2010/main" val="100530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3E010-9371-C8FC-0A79-80A5ECF5D04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503BFA-5AB4-AFBB-B6B3-55D8AA582199}"/>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995AA1F0-DE13-C31D-113F-671FBDE84650}"/>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1C656669-77C0-2A89-353F-19E220475FB8}"/>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8935D343-1DCB-7B4B-B907-712A8DF1E575}"/>
              </a:ext>
            </a:extLst>
          </p:cNvPr>
          <p:cNvSpPr txBox="1">
            <a:spLocks/>
          </p:cNvSpPr>
          <p:nvPr/>
        </p:nvSpPr>
        <p:spPr>
          <a:xfrm>
            <a:off x="316865" y="825281"/>
            <a:ext cx="5736694"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Environmental and Social Impact</a:t>
            </a:r>
          </a:p>
        </p:txBody>
      </p:sp>
      <p:sp>
        <p:nvSpPr>
          <p:cNvPr id="6" name="TextBox 5">
            <a:extLst>
              <a:ext uri="{FF2B5EF4-FFF2-40B4-BE49-F238E27FC236}">
                <a16:creationId xmlns:a16="http://schemas.microsoft.com/office/drawing/2014/main" id="{A356128D-59DC-CC3C-213C-773A36A9FAD8}"/>
              </a:ext>
            </a:extLst>
          </p:cNvPr>
          <p:cNvSpPr txBox="1"/>
          <p:nvPr/>
        </p:nvSpPr>
        <p:spPr>
          <a:xfrm>
            <a:off x="995423" y="2084999"/>
            <a:ext cx="6024623" cy="1538883"/>
          </a:xfrm>
          <a:prstGeom prst="rect">
            <a:avLst/>
          </a:prstGeom>
          <a:noFill/>
        </p:spPr>
        <p:txBody>
          <a:bodyPr wrap="square">
            <a:spAutoFit/>
          </a:bodyPr>
          <a:lstStyle/>
          <a:p>
            <a:pPr marL="285750" indent="-285750">
              <a:buFont typeface="Arial" panose="020B0604020202020204" pitchFamily="34" charset="0"/>
              <a:buChar char="•"/>
            </a:pPr>
            <a:r>
              <a:rPr lang="en-US" sz="2000"/>
              <a:t>Reduction in paper-based processes</a:t>
            </a:r>
          </a:p>
          <a:p>
            <a:pPr marL="285750" indent="-285750">
              <a:buFont typeface="Arial" panose="020B0604020202020204" pitchFamily="34" charset="0"/>
              <a:buChar char="•"/>
            </a:pPr>
            <a:r>
              <a:rPr lang="en-US" sz="2000"/>
              <a:t>Lower carbon footprint from virtual tours</a:t>
            </a:r>
          </a:p>
          <a:p>
            <a:pPr marL="285750" indent="-285750">
              <a:buFont typeface="Arial" panose="020B0604020202020204" pitchFamily="34" charset="0"/>
              <a:buChar char="•"/>
            </a:pPr>
            <a:r>
              <a:rPr lang="en-US" sz="2000"/>
              <a:t>Improved student well-being and retention</a:t>
            </a:r>
          </a:p>
          <a:p>
            <a:pPr marL="285750" indent="-285750">
              <a:buFont typeface="Arial" panose="020B0604020202020204" pitchFamily="34" charset="0"/>
              <a:buChar char="•"/>
            </a:pPr>
            <a:r>
              <a:rPr lang="en-US" sz="2000"/>
              <a:t>Enhanced campus sustainability metrics</a:t>
            </a:r>
          </a:p>
          <a:p>
            <a:endParaRPr lang="en-US" sz="1400"/>
          </a:p>
        </p:txBody>
      </p:sp>
    </p:spTree>
    <p:extLst>
      <p:ext uri="{BB962C8B-B14F-4D97-AF65-F5344CB8AC3E}">
        <p14:creationId xmlns:p14="http://schemas.microsoft.com/office/powerpoint/2010/main" val="1188296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4934F-F1F4-4DD9-6B4D-CCB69E969D6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694172C-E781-6D00-BB81-2FD994FB1A1E}"/>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183D7371-DC30-F182-31B5-9FF26BD77288}"/>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0FFD4875-5665-265E-A0FE-68E6F0E09F0E}"/>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CF6F56FE-DD25-5868-D602-265BC7246B1E}"/>
              </a:ext>
            </a:extLst>
          </p:cNvPr>
          <p:cNvSpPr txBox="1">
            <a:spLocks/>
          </p:cNvSpPr>
          <p:nvPr/>
        </p:nvSpPr>
        <p:spPr>
          <a:xfrm>
            <a:off x="316865" y="825281"/>
            <a:ext cx="2409092"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Key Features</a:t>
            </a:r>
          </a:p>
        </p:txBody>
      </p:sp>
      <p:sp>
        <p:nvSpPr>
          <p:cNvPr id="8" name="TextBox 7">
            <a:extLst>
              <a:ext uri="{FF2B5EF4-FFF2-40B4-BE49-F238E27FC236}">
                <a16:creationId xmlns:a16="http://schemas.microsoft.com/office/drawing/2014/main" id="{6BBDEDB3-C18F-95FE-1354-ECB05B9CD33D}"/>
              </a:ext>
            </a:extLst>
          </p:cNvPr>
          <p:cNvSpPr txBox="1"/>
          <p:nvPr/>
        </p:nvSpPr>
        <p:spPr>
          <a:xfrm>
            <a:off x="316865" y="1440804"/>
            <a:ext cx="8142790" cy="2948499"/>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Registration and Login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Housing listing and availability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Roommate matching based on preferences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Booking and conflict management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Dynamic backgrounds, Flash messages</a:t>
            </a:r>
          </a:p>
        </p:txBody>
      </p:sp>
    </p:spTree>
    <p:extLst>
      <p:ext uri="{BB962C8B-B14F-4D97-AF65-F5344CB8AC3E}">
        <p14:creationId xmlns:p14="http://schemas.microsoft.com/office/powerpoint/2010/main" val="132126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0FCC5-6AD9-2D1B-56F5-53861B9087A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D0A281D-BB4B-4725-BE39-35E0FC8AF7C7}"/>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551514C0-1B6D-0DB9-9FC7-391E633C639A}"/>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D60C0059-3E15-F098-63BD-9FE0E2ECDBA8}"/>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4D6CE43B-8848-B535-86AC-DD18EC9285C6}"/>
              </a:ext>
            </a:extLst>
          </p:cNvPr>
          <p:cNvSpPr txBox="1">
            <a:spLocks/>
          </p:cNvSpPr>
          <p:nvPr/>
        </p:nvSpPr>
        <p:spPr>
          <a:xfrm>
            <a:off x="316864" y="825281"/>
            <a:ext cx="4567651"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Future Work</a:t>
            </a:r>
          </a:p>
        </p:txBody>
      </p:sp>
      <p:sp>
        <p:nvSpPr>
          <p:cNvPr id="8" name="TextBox 7">
            <a:extLst>
              <a:ext uri="{FF2B5EF4-FFF2-40B4-BE49-F238E27FC236}">
                <a16:creationId xmlns:a16="http://schemas.microsoft.com/office/drawing/2014/main" id="{B0E8FF5D-020E-141C-AC26-2EF3486CECBD}"/>
              </a:ext>
            </a:extLst>
          </p:cNvPr>
          <p:cNvSpPr txBox="1"/>
          <p:nvPr/>
        </p:nvSpPr>
        <p:spPr>
          <a:xfrm>
            <a:off x="316864" y="1578728"/>
            <a:ext cx="7762265" cy="2677656"/>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Federated ML and privacy-preserving matching</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Cloud deployment and IoT integration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Implement federated learning for privacy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Integrate IoT data for roommate insights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Deploy on AWS with CI/CD pipelines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Enhance the algorithm with ensemble methods</a:t>
            </a:r>
          </a:p>
        </p:txBody>
      </p:sp>
    </p:spTree>
    <p:extLst>
      <p:ext uri="{BB962C8B-B14F-4D97-AF65-F5344CB8AC3E}">
        <p14:creationId xmlns:p14="http://schemas.microsoft.com/office/powerpoint/2010/main" val="628916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F7D1C-32BA-9B50-839B-B2DC895764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29C68B-1C0E-E882-8B3D-0CE3684849F9}"/>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25B9866C-7168-FD54-8873-1E7462A3C8F0}"/>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B1631D2E-8654-E226-8C36-8C7AA34CB025}"/>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C3D63667-DADB-5EED-9AB7-99479B75A27E}"/>
              </a:ext>
            </a:extLst>
          </p:cNvPr>
          <p:cNvSpPr txBox="1">
            <a:spLocks/>
          </p:cNvSpPr>
          <p:nvPr/>
        </p:nvSpPr>
        <p:spPr>
          <a:xfrm>
            <a:off x="316865" y="825281"/>
            <a:ext cx="2409092"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Conclusion</a:t>
            </a:r>
          </a:p>
        </p:txBody>
      </p:sp>
      <p:sp>
        <p:nvSpPr>
          <p:cNvPr id="8" name="TextBox 7">
            <a:extLst>
              <a:ext uri="{FF2B5EF4-FFF2-40B4-BE49-F238E27FC236}">
                <a16:creationId xmlns:a16="http://schemas.microsoft.com/office/drawing/2014/main" id="{CCA9E880-F5FE-31E0-21BD-90F96652002D}"/>
              </a:ext>
            </a:extLst>
          </p:cNvPr>
          <p:cNvSpPr txBox="1"/>
          <p:nvPr/>
        </p:nvSpPr>
        <p:spPr>
          <a:xfrm>
            <a:off x="316865" y="1602850"/>
            <a:ext cx="8154365" cy="1717393"/>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Created a scalable student housing and roommate matching platform.</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Applied backend, frontend, and database skills.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Improved housing search experience through technology.</a:t>
            </a:r>
          </a:p>
        </p:txBody>
      </p:sp>
    </p:spTree>
    <p:extLst>
      <p:ext uri="{BB962C8B-B14F-4D97-AF65-F5344CB8AC3E}">
        <p14:creationId xmlns:p14="http://schemas.microsoft.com/office/powerpoint/2010/main" val="3413134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955CC-D66A-5558-18C2-FDF47604BBA0}"/>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9F10482-F836-E161-5B8E-D6A0A5253DC0}"/>
              </a:ext>
            </a:extLst>
          </p:cNvPr>
          <p:cNvSpPr txBox="1">
            <a:spLocks noGrp="1"/>
          </p:cNvSpPr>
          <p:nvPr>
            <p:ph type="title"/>
          </p:nvPr>
        </p:nvSpPr>
        <p:spPr>
          <a:xfrm>
            <a:off x="0" y="61713"/>
            <a:ext cx="8985123" cy="289823"/>
          </a:xfrm>
          <a:prstGeom prst="rect">
            <a:avLst/>
          </a:prstGeom>
        </p:spPr>
        <p:txBody>
          <a:bodyPr vert="horz" wrap="square" lIns="0" tIns="12700" rIns="0" bIns="0" rtlCol="0">
            <a:spAutoFit/>
          </a:bodyPr>
          <a:lstStyle/>
          <a:p>
            <a:pPr marL="6699250">
              <a:lnSpc>
                <a:spcPct val="100000"/>
              </a:lnSpc>
              <a:spcBef>
                <a:spcPts val="100"/>
              </a:spcBef>
            </a:pPr>
            <a:r>
              <a:rPr lang="en-IN" spc="-10"/>
              <a:t>Explainable AI </a:t>
            </a:r>
            <a:endParaRPr spc="-10"/>
          </a:p>
        </p:txBody>
      </p:sp>
      <p:pic>
        <p:nvPicPr>
          <p:cNvPr id="5" name="object 5">
            <a:extLst>
              <a:ext uri="{FF2B5EF4-FFF2-40B4-BE49-F238E27FC236}">
                <a16:creationId xmlns:a16="http://schemas.microsoft.com/office/drawing/2014/main" id="{83357EB4-D298-18BD-13A2-6072CEE39927}"/>
              </a:ext>
            </a:extLst>
          </p:cNvPr>
          <p:cNvPicPr/>
          <p:nvPr/>
        </p:nvPicPr>
        <p:blipFill>
          <a:blip r:embed="rId3" cstate="print"/>
          <a:stretch>
            <a:fillRect/>
          </a:stretch>
        </p:blipFill>
        <p:spPr>
          <a:xfrm>
            <a:off x="3511243" y="91440"/>
            <a:ext cx="2121396" cy="274319"/>
          </a:xfrm>
          <a:prstGeom prst="rect">
            <a:avLst/>
          </a:prstGeom>
        </p:spPr>
      </p:pic>
      <p:sp>
        <p:nvSpPr>
          <p:cNvPr id="6" name="TextBox 5">
            <a:extLst>
              <a:ext uri="{FF2B5EF4-FFF2-40B4-BE49-F238E27FC236}">
                <a16:creationId xmlns:a16="http://schemas.microsoft.com/office/drawing/2014/main" id="{3FF2731A-4239-758A-8AB2-3CC7C8EAECDB}"/>
              </a:ext>
            </a:extLst>
          </p:cNvPr>
          <p:cNvSpPr txBox="1"/>
          <p:nvPr/>
        </p:nvSpPr>
        <p:spPr>
          <a:xfrm>
            <a:off x="2903855" y="2156251"/>
            <a:ext cx="3336170" cy="830997"/>
          </a:xfrm>
          <a:prstGeom prst="rect">
            <a:avLst/>
          </a:prstGeom>
          <a:noFill/>
        </p:spPr>
        <p:txBody>
          <a:bodyPr wrap="none" rtlCol="0">
            <a:spAutoFit/>
          </a:bodyPr>
          <a:lstStyle/>
          <a:p>
            <a:pPr algn="ctr"/>
            <a:r>
              <a:rPr lang="en-IN" sz="4800" b="1"/>
              <a:t>Thank You</a:t>
            </a:r>
          </a:p>
        </p:txBody>
      </p:sp>
      <p:sp>
        <p:nvSpPr>
          <p:cNvPr id="8" name="TextBox 7">
            <a:extLst>
              <a:ext uri="{FF2B5EF4-FFF2-40B4-BE49-F238E27FC236}">
                <a16:creationId xmlns:a16="http://schemas.microsoft.com/office/drawing/2014/main" id="{AFB285A2-1F11-55CC-2AA2-B3FA1F8BA4CC}"/>
              </a:ext>
            </a:extLst>
          </p:cNvPr>
          <p:cNvSpPr txBox="1"/>
          <p:nvPr/>
        </p:nvSpPr>
        <p:spPr>
          <a:xfrm>
            <a:off x="3479333" y="3379168"/>
            <a:ext cx="2185214" cy="369332"/>
          </a:xfrm>
          <a:prstGeom prst="rect">
            <a:avLst/>
          </a:prstGeom>
          <a:noFill/>
        </p:spPr>
        <p:txBody>
          <a:bodyPr wrap="none" rtlCol="0">
            <a:spAutoFit/>
          </a:bodyPr>
          <a:lstStyle/>
          <a:p>
            <a:pPr algn="ctr"/>
            <a:r>
              <a:rPr lang="en-IN" sz="1800" b="1"/>
              <a:t>Any Questions…?</a:t>
            </a:r>
          </a:p>
        </p:txBody>
      </p:sp>
      <p:sp>
        <p:nvSpPr>
          <p:cNvPr id="4" name="object 2">
            <a:extLst>
              <a:ext uri="{FF2B5EF4-FFF2-40B4-BE49-F238E27FC236}">
                <a16:creationId xmlns:a16="http://schemas.microsoft.com/office/drawing/2014/main" id="{57D259C1-0ECF-A41B-FFDA-B6C46C287BE3}"/>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636</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NDL</a:t>
            </a:r>
            <a:endParaRPr sz="1800">
              <a:latin typeface="Calibri"/>
              <a:cs typeface="Calibri"/>
            </a:endParaRPr>
          </a:p>
        </p:txBody>
      </p:sp>
    </p:spTree>
    <p:extLst>
      <p:ext uri="{BB962C8B-B14F-4D97-AF65-F5344CB8AC3E}">
        <p14:creationId xmlns:p14="http://schemas.microsoft.com/office/powerpoint/2010/main" val="1888323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D07D5-61B7-1DEE-6025-CF47FDCF2F0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5D53150-632E-10EB-72C6-3FCB18CFB32F}"/>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9D9BF997-AAA8-0A08-F2D9-AF22ECA57A5E}"/>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337A5F08-6FDC-ED78-FC78-433BE1AE6983}"/>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9FF457DE-4FA2-EC82-BB8E-FCB3D8C086B2}"/>
              </a:ext>
            </a:extLst>
          </p:cNvPr>
          <p:cNvSpPr txBox="1">
            <a:spLocks/>
          </p:cNvSpPr>
          <p:nvPr/>
        </p:nvSpPr>
        <p:spPr>
          <a:xfrm>
            <a:off x="316865" y="825281"/>
            <a:ext cx="2409092"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Agenda</a:t>
            </a:r>
          </a:p>
        </p:txBody>
      </p:sp>
      <p:sp>
        <p:nvSpPr>
          <p:cNvPr id="8" name="Content Placeholder 2">
            <a:extLst>
              <a:ext uri="{FF2B5EF4-FFF2-40B4-BE49-F238E27FC236}">
                <a16:creationId xmlns:a16="http://schemas.microsoft.com/office/drawing/2014/main" id="{DF5FBC23-D653-F0BB-9F5D-5C146A4A238F}"/>
              </a:ext>
            </a:extLst>
          </p:cNvPr>
          <p:cNvSpPr txBox="1">
            <a:spLocks/>
          </p:cNvSpPr>
          <p:nvPr/>
        </p:nvSpPr>
        <p:spPr>
          <a:xfrm>
            <a:off x="457200" y="1600201"/>
            <a:ext cx="7975600" cy="345186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Introduction to the pr</a:t>
            </a:r>
            <a:r>
              <a:rPr lang="en-US">
                <a:solidFill>
                  <a:sysClr val="windowText" lastClr="000000"/>
                </a:solidFill>
                <a:latin typeface="Calibri"/>
              </a:rPr>
              <a:t>oject</a:t>
            </a:r>
            <a:endParaRPr kumimoji="0" lang="en-US" sz="3200" b="0" i="0" u="none" strike="noStrike" kern="1200" cap="none" spc="0" normalizeH="0" baseline="0" noProof="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Literature &amp; background</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System design overview</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Implementation details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Demonstration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Future work</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Conclusion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Q&amp;A</a:t>
            </a:r>
          </a:p>
        </p:txBody>
      </p:sp>
    </p:spTree>
    <p:extLst>
      <p:ext uri="{BB962C8B-B14F-4D97-AF65-F5344CB8AC3E}">
        <p14:creationId xmlns:p14="http://schemas.microsoft.com/office/powerpoint/2010/main" val="181708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p:cNvPicPr/>
          <p:nvPr/>
        </p:nvPicPr>
        <p:blipFill>
          <a:blip r:embed="rId3" cstate="print"/>
          <a:stretch>
            <a:fillRect/>
          </a:stretch>
        </p:blipFill>
        <p:spPr>
          <a:xfrm>
            <a:off x="3511243" y="91440"/>
            <a:ext cx="2121396" cy="274319"/>
          </a:xfrm>
          <a:prstGeom prst="rect">
            <a:avLst/>
          </a:prstGeom>
        </p:spPr>
      </p:pic>
      <p:sp>
        <p:nvSpPr>
          <p:cNvPr id="325" name="Google Shape;325;p41"/>
          <p:cNvSpPr txBox="1">
            <a:spLocks/>
          </p:cNvSpPr>
          <p:nvPr/>
        </p:nvSpPr>
        <p:spPr>
          <a:xfrm>
            <a:off x="316865" y="825281"/>
            <a:ext cx="2409092"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Introduction</a:t>
            </a:r>
          </a:p>
        </p:txBody>
      </p:sp>
      <p:sp>
        <p:nvSpPr>
          <p:cNvPr id="9" name="TextBox 8">
            <a:extLst>
              <a:ext uri="{FF2B5EF4-FFF2-40B4-BE49-F238E27FC236}">
                <a16:creationId xmlns:a16="http://schemas.microsoft.com/office/drawing/2014/main" id="{CC2C032D-6166-85A5-D3B2-E3D0AF07EAD2}"/>
              </a:ext>
            </a:extLst>
          </p:cNvPr>
          <p:cNvSpPr txBox="1"/>
          <p:nvPr/>
        </p:nvSpPr>
        <p:spPr>
          <a:xfrm>
            <a:off x="675801" y="1671934"/>
            <a:ext cx="7792278" cy="3982629"/>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Students face challenges finding affordable housing and compatible roommates.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Our project provides an automated housing and roommate matching platform.</a:t>
            </a:r>
            <a:r>
              <a:rPr kumimoji="0" lang="en-US" sz="3200" b="0" i="0" u="none" strike="noStrike" kern="1200" cap="none" spc="0" normalizeH="0" baseline="0" noProof="0">
                <a:ln>
                  <a:noFill/>
                </a:ln>
                <a:solidFill>
                  <a:prstClr val="black"/>
                </a:solidFill>
                <a:effectLst/>
                <a:uLnTx/>
                <a:uFillTx/>
                <a:latin typeface="Calibri"/>
                <a:ea typeface="+mn-ea"/>
                <a:cs typeface="+mn-cs"/>
              </a:rPr>
              <a:t>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kern="1200">
                <a:solidFill>
                  <a:prstClr val="black"/>
                </a:solidFill>
                <a:latin typeface="Calibri"/>
                <a:ea typeface="+mn-ea"/>
                <a:cs typeface="+mn-cs"/>
              </a:rPr>
              <a:t>High administrative overhead in traditional processes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kern="1200">
                <a:solidFill>
                  <a:prstClr val="black"/>
                </a:solidFill>
                <a:latin typeface="Calibri"/>
                <a:ea typeface="+mn-ea"/>
                <a:cs typeface="+mn-cs"/>
              </a:rPr>
              <a:t>Lack of personalization in roommate assignments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kern="1200">
                <a:solidFill>
                  <a:prstClr val="black"/>
                </a:solidFill>
                <a:latin typeface="Calibri"/>
                <a:ea typeface="+mn-ea"/>
                <a:cs typeface="+mn-cs"/>
              </a:rPr>
              <a:t>Objective: Streamline and personalize housing</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817E1-DF11-925C-F8BC-7B76BCBAA73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7F0EDAB-2F3D-A72D-7983-7EE5938986C8}"/>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72242411-D73B-C8CF-7386-E3006C9B56DC}"/>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494E11FA-991D-EB0C-CB0F-24282E9611A8}"/>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CC1FA5E5-65E1-A599-852C-4F9B9B281DA9}"/>
              </a:ext>
            </a:extLst>
          </p:cNvPr>
          <p:cNvSpPr txBox="1">
            <a:spLocks/>
          </p:cNvSpPr>
          <p:nvPr/>
        </p:nvSpPr>
        <p:spPr>
          <a:xfrm>
            <a:off x="316864" y="825281"/>
            <a:ext cx="4255135"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Literature Review</a:t>
            </a:r>
          </a:p>
        </p:txBody>
      </p:sp>
      <p:sp>
        <p:nvSpPr>
          <p:cNvPr id="8" name="TextBox 7">
            <a:extLst>
              <a:ext uri="{FF2B5EF4-FFF2-40B4-BE49-F238E27FC236}">
                <a16:creationId xmlns:a16="http://schemas.microsoft.com/office/drawing/2014/main" id="{7A14DADE-3D26-FCB5-AFE5-E409B9234E55}"/>
              </a:ext>
            </a:extLst>
          </p:cNvPr>
          <p:cNvSpPr txBox="1"/>
          <p:nvPr/>
        </p:nvSpPr>
        <p:spPr>
          <a:xfrm>
            <a:off x="331317" y="1440804"/>
            <a:ext cx="8495818" cy="2357568"/>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Arial"/>
                <a:sym typeface="Arial"/>
              </a:rPr>
              <a:t>Emerging need for AI-driven matching</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Arial"/>
                <a:sym typeface="Arial"/>
              </a:rPr>
              <a:t>Importance of dynamic user-centric design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Arial"/>
                <a:sym typeface="Arial"/>
              </a:rPr>
              <a:t>Benefits of real-time adaptability</a:t>
            </a:r>
          </a:p>
          <a:p>
            <a:pPr marL="342900" indent="-342900" defTabSz="457200">
              <a:spcBef>
                <a:spcPct val="20000"/>
              </a:spcBef>
              <a:buClrTx/>
              <a:buFont typeface="Arial"/>
              <a:buChar char="•"/>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Existing platforms: </a:t>
            </a:r>
            <a:r>
              <a:rPr kumimoji="0" lang="en-US" sz="3200" b="0" i="0" u="none" strike="noStrike" kern="1200" cap="none" spc="0" normalizeH="0" baseline="0" noProof="0" err="1">
                <a:ln>
                  <a:noFill/>
                </a:ln>
                <a:solidFill>
                  <a:sysClr val="windowText" lastClr="000000"/>
                </a:solidFill>
                <a:effectLst/>
                <a:uLnTx/>
                <a:uFillTx/>
                <a:latin typeface="Calibri"/>
                <a:ea typeface="+mn-ea"/>
                <a:cs typeface="+mn-cs"/>
              </a:rPr>
              <a:t>Roomsurf</a:t>
            </a: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 </a:t>
            </a:r>
            <a:r>
              <a:rPr kumimoji="0" lang="en-US" sz="3200" b="0" i="0" u="none" strike="noStrike" kern="1200" cap="none" spc="0" normalizeH="0" baseline="0" noProof="0" err="1">
                <a:ln>
                  <a:noFill/>
                </a:ln>
                <a:solidFill>
                  <a:sysClr val="windowText" lastClr="000000"/>
                </a:solidFill>
                <a:effectLst/>
                <a:uLnTx/>
                <a:uFillTx/>
                <a:latin typeface="Calibri"/>
                <a:ea typeface="+mn-ea"/>
                <a:cs typeface="+mn-cs"/>
              </a:rPr>
              <a:t>Roomi</a:t>
            </a:r>
            <a:endParaRPr kumimoji="0" lang="en-US" sz="3200" b="0" i="0" u="none" strike="noStrike" kern="120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47848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CA3AA-B953-7BF7-C7C4-50E5E277CA8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72D7F0D-1505-77C6-B057-3D669EB1454B}"/>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3E9259A3-EE71-E3B7-DC03-9F86633C2899}"/>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312C69D2-2D8A-1BFE-A930-68D1FF134F2A}"/>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1BCEAC83-7D79-A0AE-E74D-FCC058E3F16C}"/>
              </a:ext>
            </a:extLst>
          </p:cNvPr>
          <p:cNvSpPr txBox="1">
            <a:spLocks/>
          </p:cNvSpPr>
          <p:nvPr/>
        </p:nvSpPr>
        <p:spPr>
          <a:xfrm>
            <a:off x="316865" y="825281"/>
            <a:ext cx="6465900"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Evolution of Housing Portals</a:t>
            </a:r>
          </a:p>
        </p:txBody>
      </p:sp>
      <p:sp>
        <p:nvSpPr>
          <p:cNvPr id="6" name="Content Placeholder 2">
            <a:extLst>
              <a:ext uri="{FF2B5EF4-FFF2-40B4-BE49-F238E27FC236}">
                <a16:creationId xmlns:a16="http://schemas.microsoft.com/office/drawing/2014/main" id="{014A20D0-8ACA-1F96-8D46-F865A4DB5939}"/>
              </a:ext>
            </a:extLst>
          </p:cNvPr>
          <p:cNvSpPr txBox="1">
            <a:spLocks/>
          </p:cNvSpPr>
          <p:nvPr/>
        </p:nvSpPr>
        <p:spPr>
          <a:xfrm>
            <a:off x="457200" y="1600200"/>
            <a:ext cx="8270111" cy="30180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n-US"/>
              <a:t>Physical bulletin boards and paper forms</a:t>
            </a:r>
          </a:p>
          <a:p>
            <a:r>
              <a:rPr lang="en-US"/>
              <a:t>Manual roommate pairing based on paper forms</a:t>
            </a:r>
          </a:p>
          <a:p>
            <a:r>
              <a:rPr lang="en-US"/>
              <a:t>In-person interviews and static listings</a:t>
            </a:r>
          </a:p>
          <a:p>
            <a:r>
              <a:rPr lang="en-US"/>
              <a:t>High error rates and delays</a:t>
            </a:r>
          </a:p>
          <a:p>
            <a:r>
              <a:rPr lang="en-US"/>
              <a:t>Limited student involvement</a:t>
            </a:r>
            <a:endParaRPr kumimoji="0" lang="en-US" sz="3200" b="0" i="0" u="none" strike="noStrike" kern="1200" cap="none" spc="0" normalizeH="0" baseline="0" noProof="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Calibri"/>
                <a:ea typeface="+mn-ea"/>
                <a:cs typeface="+mn-cs"/>
              </a:rPr>
              <a:t>Most focus on listing availability</a:t>
            </a:r>
          </a:p>
        </p:txBody>
      </p:sp>
    </p:spTree>
    <p:extLst>
      <p:ext uri="{BB962C8B-B14F-4D97-AF65-F5344CB8AC3E}">
        <p14:creationId xmlns:p14="http://schemas.microsoft.com/office/powerpoint/2010/main" val="67618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C065D-75F0-D2AE-E3A8-7F150D88FAD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6EC453D-D793-48B5-E63A-7D75CBC3CA13}"/>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EE1103D0-23AA-B7B7-8631-B6BD2146CC2C}"/>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3F3A6B15-2290-985A-1107-EF2EC9DEC724}"/>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C50ABA90-DAFC-A210-DEC1-9D440D9AF2D7}"/>
              </a:ext>
            </a:extLst>
          </p:cNvPr>
          <p:cNvSpPr txBox="1">
            <a:spLocks/>
          </p:cNvSpPr>
          <p:nvPr/>
        </p:nvSpPr>
        <p:spPr>
          <a:xfrm>
            <a:off x="316865" y="825281"/>
            <a:ext cx="5315774"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System Architecture overview</a:t>
            </a:r>
          </a:p>
        </p:txBody>
      </p:sp>
      <p:sp>
        <p:nvSpPr>
          <p:cNvPr id="6" name="Content Placeholder 2">
            <a:extLst>
              <a:ext uri="{FF2B5EF4-FFF2-40B4-BE49-F238E27FC236}">
                <a16:creationId xmlns:a16="http://schemas.microsoft.com/office/drawing/2014/main" id="{E48EEDC9-4C86-5984-40DA-D08BB039D258}"/>
              </a:ext>
            </a:extLst>
          </p:cNvPr>
          <p:cNvSpPr txBox="1">
            <a:spLocks/>
          </p:cNvSpPr>
          <p:nvPr/>
        </p:nvSpPr>
        <p:spPr>
          <a:xfrm>
            <a:off x="457200" y="1600200"/>
            <a:ext cx="5735256" cy="28560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IN" sz="3200" b="0" i="0" u="none" strike="noStrike" kern="1200" cap="none" spc="0" normalizeH="0" baseline="0" noProof="0">
                <a:ln>
                  <a:noFill/>
                </a:ln>
                <a:solidFill>
                  <a:sysClr val="windowText" lastClr="000000"/>
                </a:solidFill>
                <a:effectLst/>
                <a:uLnTx/>
                <a:uFillTx/>
                <a:latin typeface="Calibri"/>
                <a:ea typeface="+mn-ea"/>
                <a:cs typeface="+mn-cs"/>
              </a:rPr>
              <a:t>Frontend: HTML5, CSS3, Bootstrap, JS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IN" sz="3200" b="0" i="0" u="none" strike="noStrike" kern="1200" cap="none" spc="0" normalizeH="0" baseline="0" noProof="0">
                <a:ln>
                  <a:noFill/>
                </a:ln>
                <a:solidFill>
                  <a:sysClr val="windowText" lastClr="000000"/>
                </a:solidFill>
                <a:effectLst/>
                <a:uLnTx/>
                <a:uFillTx/>
                <a:latin typeface="Calibri"/>
                <a:ea typeface="+mn-ea"/>
                <a:cs typeface="+mn-cs"/>
              </a:rPr>
              <a:t>Backend: Flask RESTful APIs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IN" sz="3200" b="0" i="0" u="none" strike="noStrike" kern="1200" cap="none" spc="0" normalizeH="0" baseline="0" noProof="0">
                <a:ln>
                  <a:noFill/>
                </a:ln>
                <a:solidFill>
                  <a:sysClr val="windowText" lastClr="000000"/>
                </a:solidFill>
                <a:effectLst/>
                <a:uLnTx/>
                <a:uFillTx/>
                <a:latin typeface="Calibri"/>
                <a:ea typeface="+mn-ea"/>
                <a:cs typeface="+mn-cs"/>
              </a:rPr>
              <a:t>Database: PostgreSQL schema</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IN" sz="3200" b="0" i="0" u="none" strike="noStrike" kern="1200" cap="none" spc="0" normalizeH="0" baseline="0" noProof="0">
                <a:ln>
                  <a:noFill/>
                </a:ln>
                <a:solidFill>
                  <a:sysClr val="windowText" lastClr="000000"/>
                </a:solidFill>
                <a:effectLst/>
                <a:uLnTx/>
                <a:uFillTx/>
                <a:latin typeface="Calibri"/>
                <a:ea typeface="+mn-ea"/>
                <a:cs typeface="+mn-cs"/>
              </a:rPr>
              <a:t>Modular three-layer design</a:t>
            </a:r>
          </a:p>
        </p:txBody>
      </p:sp>
      <p:pic>
        <p:nvPicPr>
          <p:cNvPr id="8" name="Picture 7" descr="A diagram of a server">
            <a:extLst>
              <a:ext uri="{FF2B5EF4-FFF2-40B4-BE49-F238E27FC236}">
                <a16:creationId xmlns:a16="http://schemas.microsoft.com/office/drawing/2014/main" id="{04BA9C2A-D13E-D430-0741-5D61F9A8112A}"/>
              </a:ext>
            </a:extLst>
          </p:cNvPr>
          <p:cNvPicPr>
            <a:picLocks noChangeAspect="1"/>
          </p:cNvPicPr>
          <p:nvPr/>
        </p:nvPicPr>
        <p:blipFill>
          <a:blip r:embed="rId4"/>
          <a:stretch>
            <a:fillRect/>
          </a:stretch>
        </p:blipFill>
        <p:spPr>
          <a:xfrm>
            <a:off x="6284296" y="825281"/>
            <a:ext cx="2651359" cy="3977038"/>
          </a:xfrm>
          <a:prstGeom prst="rect">
            <a:avLst/>
          </a:prstGeom>
        </p:spPr>
      </p:pic>
    </p:spTree>
    <p:extLst>
      <p:ext uri="{BB962C8B-B14F-4D97-AF65-F5344CB8AC3E}">
        <p14:creationId xmlns:p14="http://schemas.microsoft.com/office/powerpoint/2010/main" val="3195990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39645-E4FD-57EB-02A2-81D22AD69C7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9AC7347-E3E6-032E-C0B9-E7BAF0BE8D50}"/>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D3E700BC-ABBD-91EB-DA26-F818DFE6E30F}"/>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B23F9EE8-D31E-B1AA-2708-8427C814F1A8}"/>
              </a:ext>
            </a:extLst>
          </p:cNvPr>
          <p:cNvPicPr/>
          <p:nvPr/>
        </p:nvPicPr>
        <p:blipFill>
          <a:blip r:embed="rId3" cstate="print"/>
          <a:stretch>
            <a:fillRect/>
          </a:stretch>
        </p:blipFill>
        <p:spPr>
          <a:xfrm>
            <a:off x="3511243" y="91440"/>
            <a:ext cx="2121396" cy="274319"/>
          </a:xfrm>
          <a:prstGeom prst="rect">
            <a:avLst/>
          </a:prstGeom>
        </p:spPr>
      </p:pic>
      <p:pic>
        <p:nvPicPr>
          <p:cNvPr id="4" name="Content Placeholder 4">
            <a:extLst>
              <a:ext uri="{FF2B5EF4-FFF2-40B4-BE49-F238E27FC236}">
                <a16:creationId xmlns:a16="http://schemas.microsoft.com/office/drawing/2014/main" id="{4DC836A8-0325-26F9-776A-CE868B0B814C}"/>
              </a:ext>
            </a:extLst>
          </p:cNvPr>
          <p:cNvPicPr>
            <a:picLocks noChangeAspect="1"/>
          </p:cNvPicPr>
          <p:nvPr/>
        </p:nvPicPr>
        <p:blipFill>
          <a:blip r:embed="rId4"/>
          <a:stretch>
            <a:fillRect/>
          </a:stretch>
        </p:blipFill>
        <p:spPr>
          <a:xfrm>
            <a:off x="863941" y="991655"/>
            <a:ext cx="7415997" cy="4151845"/>
          </a:xfrm>
          <a:prstGeom prst="rect">
            <a:avLst/>
          </a:prstGeom>
        </p:spPr>
      </p:pic>
      <p:sp>
        <p:nvSpPr>
          <p:cNvPr id="8" name="Google Shape;325;p41">
            <a:extLst>
              <a:ext uri="{FF2B5EF4-FFF2-40B4-BE49-F238E27FC236}">
                <a16:creationId xmlns:a16="http://schemas.microsoft.com/office/drawing/2014/main" id="{2DCDA0A3-46A7-E704-7FE3-6237141A0AD9}"/>
              </a:ext>
            </a:extLst>
          </p:cNvPr>
          <p:cNvSpPr txBox="1">
            <a:spLocks/>
          </p:cNvSpPr>
          <p:nvPr/>
        </p:nvSpPr>
        <p:spPr>
          <a:xfrm>
            <a:off x="2704802" y="410937"/>
            <a:ext cx="3734274"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ctr"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Crow’s Foot Diagram</a:t>
            </a:r>
          </a:p>
        </p:txBody>
      </p:sp>
    </p:spTree>
    <p:extLst>
      <p:ext uri="{BB962C8B-B14F-4D97-AF65-F5344CB8AC3E}">
        <p14:creationId xmlns:p14="http://schemas.microsoft.com/office/powerpoint/2010/main" val="2589002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45DD7-0785-E5D9-2D9C-8864B0B0FE3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0E0A296-2AC7-E27A-B951-0CF7F152AA85}"/>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D44313DB-A8AB-D8C5-DACD-8AD31DD4F4CA}"/>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9E17C6D1-9B34-4DEA-29A7-2F9F342E0732}"/>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B8393BAC-0406-A4ED-B8A5-CE755E8067BA}"/>
              </a:ext>
            </a:extLst>
          </p:cNvPr>
          <p:cNvSpPr txBox="1">
            <a:spLocks/>
          </p:cNvSpPr>
          <p:nvPr/>
        </p:nvSpPr>
        <p:spPr>
          <a:xfrm>
            <a:off x="316865" y="825281"/>
            <a:ext cx="3734274" cy="615523"/>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Need for Database</a:t>
            </a:r>
          </a:p>
        </p:txBody>
      </p:sp>
      <p:sp>
        <p:nvSpPr>
          <p:cNvPr id="8" name="TextBox 7">
            <a:extLst>
              <a:ext uri="{FF2B5EF4-FFF2-40B4-BE49-F238E27FC236}">
                <a16:creationId xmlns:a16="http://schemas.microsoft.com/office/drawing/2014/main" id="{04EC8138-B61D-929C-D135-95759273AE53}"/>
              </a:ext>
            </a:extLst>
          </p:cNvPr>
          <p:cNvSpPr txBox="1"/>
          <p:nvPr/>
        </p:nvSpPr>
        <p:spPr>
          <a:xfrm>
            <a:off x="316865" y="1443617"/>
            <a:ext cx="7778188" cy="2259080"/>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Centralized storage for students, preferences, housing, and bookings.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Real-time updates for room availability.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Supports matching and booking tracking.</a:t>
            </a:r>
          </a:p>
        </p:txBody>
      </p:sp>
    </p:spTree>
    <p:extLst>
      <p:ext uri="{BB962C8B-B14F-4D97-AF65-F5344CB8AC3E}">
        <p14:creationId xmlns:p14="http://schemas.microsoft.com/office/powerpoint/2010/main" val="2198420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828B-4044-3329-CBFB-CA337C700DE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8252F39-07A6-27AD-D9DB-FAD96CF0A191}"/>
              </a:ext>
            </a:extLst>
          </p:cNvPr>
          <p:cNvSpPr txBox="1"/>
          <p:nvPr/>
        </p:nvSpPr>
        <p:spPr>
          <a:xfrm>
            <a:off x="316865" y="61714"/>
            <a:ext cx="1621664" cy="289823"/>
          </a:xfrm>
          <a:prstGeom prst="rect">
            <a:avLst/>
          </a:prstGeom>
        </p:spPr>
        <p:txBody>
          <a:bodyPr vert="horz" wrap="square" lIns="0" tIns="12700" rIns="0" bIns="0" rtlCol="0">
            <a:spAutoFit/>
          </a:bodyPr>
          <a:lstStyle/>
          <a:p>
            <a:pPr marL="12700">
              <a:lnSpc>
                <a:spcPct val="100000"/>
              </a:lnSpc>
              <a:spcBef>
                <a:spcPts val="100"/>
              </a:spcBef>
            </a:pPr>
            <a:r>
              <a:rPr sz="1800" b="1" spc="-5">
                <a:latin typeface="Calibri"/>
                <a:cs typeface="Calibri"/>
              </a:rPr>
              <a:t>CMSC</a:t>
            </a:r>
            <a:r>
              <a:rPr sz="1800" b="1" spc="-30">
                <a:latin typeface="Calibri"/>
                <a:cs typeface="Calibri"/>
              </a:rPr>
              <a:t> </a:t>
            </a:r>
            <a:r>
              <a:rPr lang="en-IN" sz="1800" b="1" spc="-30">
                <a:latin typeface="Calibri"/>
                <a:cs typeface="Calibri"/>
              </a:rPr>
              <a:t>608</a:t>
            </a:r>
            <a:r>
              <a:rPr sz="1800" b="1" spc="-30">
                <a:latin typeface="Calibri"/>
                <a:cs typeface="Calibri"/>
              </a:rPr>
              <a:t> </a:t>
            </a:r>
            <a:r>
              <a:rPr lang="en-IN" sz="1800" b="1">
                <a:latin typeface="Calibri"/>
                <a:cs typeface="Calibri"/>
              </a:rPr>
              <a:t>–</a:t>
            </a:r>
            <a:r>
              <a:rPr sz="1800" b="1" spc="-30">
                <a:latin typeface="Calibri"/>
                <a:cs typeface="Calibri"/>
              </a:rPr>
              <a:t> </a:t>
            </a:r>
            <a:r>
              <a:rPr lang="en-IN" sz="1800" b="1" spc="-30">
                <a:latin typeface="Calibri"/>
                <a:cs typeface="Calibri"/>
              </a:rPr>
              <a:t>ADB</a:t>
            </a:r>
            <a:endParaRPr sz="1800">
              <a:latin typeface="Calibri"/>
              <a:cs typeface="Calibri"/>
            </a:endParaRPr>
          </a:p>
        </p:txBody>
      </p:sp>
      <p:sp>
        <p:nvSpPr>
          <p:cNvPr id="3" name="object 3">
            <a:extLst>
              <a:ext uri="{FF2B5EF4-FFF2-40B4-BE49-F238E27FC236}">
                <a16:creationId xmlns:a16="http://schemas.microsoft.com/office/drawing/2014/main" id="{33AB842E-84F0-CBC4-2326-3523B5F19189}"/>
              </a:ext>
            </a:extLst>
          </p:cNvPr>
          <p:cNvSpPr txBox="1">
            <a:spLocks noGrp="1"/>
          </p:cNvSpPr>
          <p:nvPr>
            <p:ph type="title"/>
          </p:nvPr>
        </p:nvSpPr>
        <p:spPr>
          <a:xfrm>
            <a:off x="79379" y="75936"/>
            <a:ext cx="8985123" cy="289823"/>
          </a:xfrm>
          <a:prstGeom prst="rect">
            <a:avLst/>
          </a:prstGeom>
        </p:spPr>
        <p:txBody>
          <a:bodyPr vert="horz" wrap="square" lIns="0" tIns="12700" rIns="0" bIns="0" rtlCol="0">
            <a:spAutoFit/>
          </a:bodyPr>
          <a:lstStyle/>
          <a:p>
            <a:pPr marL="6699250" algn="ctr">
              <a:lnSpc>
                <a:spcPct val="100000"/>
              </a:lnSpc>
              <a:spcBef>
                <a:spcPts val="100"/>
              </a:spcBef>
            </a:pPr>
            <a:r>
              <a:rPr lang="en-IN" spc="-10"/>
              <a:t>DATA BYTES</a:t>
            </a:r>
            <a:endParaRPr spc="-10"/>
          </a:p>
        </p:txBody>
      </p:sp>
      <p:pic>
        <p:nvPicPr>
          <p:cNvPr id="5" name="object 5">
            <a:extLst>
              <a:ext uri="{FF2B5EF4-FFF2-40B4-BE49-F238E27FC236}">
                <a16:creationId xmlns:a16="http://schemas.microsoft.com/office/drawing/2014/main" id="{1AE85C53-FDFA-47DA-38E2-1D43D066DFD4}"/>
              </a:ext>
            </a:extLst>
          </p:cNvPr>
          <p:cNvPicPr/>
          <p:nvPr/>
        </p:nvPicPr>
        <p:blipFill>
          <a:blip r:embed="rId3" cstate="print"/>
          <a:stretch>
            <a:fillRect/>
          </a:stretch>
        </p:blipFill>
        <p:spPr>
          <a:xfrm>
            <a:off x="3511243" y="91440"/>
            <a:ext cx="2121396" cy="274319"/>
          </a:xfrm>
          <a:prstGeom prst="rect">
            <a:avLst/>
          </a:prstGeom>
        </p:spPr>
      </p:pic>
      <p:sp>
        <p:nvSpPr>
          <p:cNvPr id="325" name="Google Shape;325;p41">
            <a:extLst>
              <a:ext uri="{FF2B5EF4-FFF2-40B4-BE49-F238E27FC236}">
                <a16:creationId xmlns:a16="http://schemas.microsoft.com/office/drawing/2014/main" id="{D8C9AA2A-1719-33BA-F3C6-273988BEE606}"/>
              </a:ext>
            </a:extLst>
          </p:cNvPr>
          <p:cNvSpPr txBox="1">
            <a:spLocks/>
          </p:cNvSpPr>
          <p:nvPr/>
        </p:nvSpPr>
        <p:spPr>
          <a:xfrm>
            <a:off x="316865" y="591899"/>
            <a:ext cx="3896320" cy="1046410"/>
          </a:xfrm>
          <a:prstGeom prst="rect">
            <a:avLst/>
          </a:prstGeom>
        </p:spPr>
        <p:txBody>
          <a:bodyPr spcFirstLastPara="1" wrap="square" lIns="91425" tIns="91425" rIns="91425" bIns="91425" anchor="t" anchorCtr="0">
            <a:spAutoFit/>
          </a:bodyPr>
          <a:lstStyle>
            <a:lvl1pPr>
              <a:defRPr sz="1800" b="1" i="0">
                <a:solidFill>
                  <a:schemeClr val="tx1"/>
                </a:solidFill>
                <a:latin typeface="Calibri"/>
                <a:ea typeface="+mj-ea"/>
                <a:cs typeface="Calibri"/>
              </a:defRPr>
            </a:lvl1pPr>
          </a:lstStyle>
          <a:p>
            <a:pPr algn="l" rtl="0">
              <a:buClrTx/>
              <a:buFontTx/>
            </a:pPr>
            <a:r>
              <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rPr>
              <a:t>Implementation details</a:t>
            </a:r>
          </a:p>
          <a:p>
            <a:pPr algn="l" rtl="0">
              <a:buClrTx/>
              <a:buFontTx/>
            </a:pPr>
            <a:endParaRPr lang="en-IN" sz="2800">
              <a:solidFill>
                <a:schemeClr val="dk2"/>
              </a:solidFill>
              <a:latin typeface="Calibri" panose="020F0502020204030204" pitchFamily="34" charset="0"/>
              <a:ea typeface="Calibri" panose="020F0502020204030204" pitchFamily="34" charset="0"/>
              <a:cs typeface="Calibri" panose="020F0502020204030204" pitchFamily="34" charset="0"/>
              <a:sym typeface="Inter Tight SemiBold"/>
            </a:endParaRPr>
          </a:p>
        </p:txBody>
      </p:sp>
      <p:sp>
        <p:nvSpPr>
          <p:cNvPr id="8" name="TextBox 7">
            <a:extLst>
              <a:ext uri="{FF2B5EF4-FFF2-40B4-BE49-F238E27FC236}">
                <a16:creationId xmlns:a16="http://schemas.microsoft.com/office/drawing/2014/main" id="{0B0B5263-73F4-1BD4-D3DC-D1F7D26AC25A}"/>
              </a:ext>
            </a:extLst>
          </p:cNvPr>
          <p:cNvSpPr txBox="1"/>
          <p:nvPr/>
        </p:nvSpPr>
        <p:spPr>
          <a:xfrm>
            <a:off x="316865" y="1276596"/>
            <a:ext cx="8607216" cy="4007251"/>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User surveys and focus groups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ERD and flow diagrams creation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Mock student and housing datasets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Referential integrity and consistency checks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Scoring criteria: budget, cleanliness, smoking, sleep</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Pseudocode and flowchart of matching algorithm</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Test-driven development practices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Performance and load testing results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3911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CMSC 608 ADVANCED DATABASE</vt:lpstr>
      <vt:lpstr>DATA BYTES</vt:lpstr>
      <vt:lpstr>DATA BYTES</vt:lpstr>
      <vt:lpstr>DATA BYTES</vt:lpstr>
      <vt:lpstr>DATA BYTES</vt:lpstr>
      <vt:lpstr>DATA BYTES</vt:lpstr>
      <vt:lpstr>DATA BYTES</vt:lpstr>
      <vt:lpstr>DATA BYTES</vt:lpstr>
      <vt:lpstr>DATA BYTES</vt:lpstr>
      <vt:lpstr>DATA BYTES</vt:lpstr>
      <vt:lpstr>DATA BYTES</vt:lpstr>
      <vt:lpstr>DATA BYTES</vt:lpstr>
      <vt:lpstr>DATA BYTES</vt:lpstr>
      <vt:lpstr>DATA BYTES</vt:lpstr>
      <vt:lpstr>DATA BYTES</vt:lpstr>
      <vt:lpstr>Explainable AI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AI-Based Grocery Recommendation System Using GPT-2 and BERT</dc:title>
  <cp:revision>1</cp:revision>
  <dcterms:modified xsi:type="dcterms:W3CDTF">2025-04-28T21:29:53Z</dcterms:modified>
</cp:coreProperties>
</file>